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2424" r:id="rId3"/>
    <p:sldId id="2425" r:id="rId4"/>
    <p:sldId id="2427" r:id="rId5"/>
    <p:sldId id="2426" r:id="rId6"/>
    <p:sldId id="2458" r:id="rId7"/>
    <p:sldId id="2386" r:id="rId8"/>
    <p:sldId id="2384" r:id="rId9"/>
    <p:sldId id="2373" r:id="rId10"/>
    <p:sldId id="2378" r:id="rId11"/>
    <p:sldId id="2387" r:id="rId12"/>
    <p:sldId id="2388" r:id="rId13"/>
    <p:sldId id="2390" r:id="rId14"/>
    <p:sldId id="2389" r:id="rId15"/>
    <p:sldId id="2391" r:id="rId16"/>
    <p:sldId id="2393" r:id="rId17"/>
    <p:sldId id="2392" r:id="rId18"/>
    <p:sldId id="2394" r:id="rId19"/>
    <p:sldId id="2395" r:id="rId20"/>
    <p:sldId id="2397" r:id="rId21"/>
    <p:sldId id="2375" r:id="rId22"/>
    <p:sldId id="2429" r:id="rId23"/>
    <p:sldId id="2439" r:id="rId24"/>
    <p:sldId id="2226" r:id="rId25"/>
    <p:sldId id="2430" r:id="rId26"/>
    <p:sldId id="2440" r:id="rId27"/>
    <p:sldId id="2433" r:id="rId28"/>
    <p:sldId id="2441" r:id="rId29"/>
    <p:sldId id="2325" r:id="rId30"/>
    <p:sldId id="2204" r:id="rId31"/>
    <p:sldId id="2435" r:id="rId32"/>
    <p:sldId id="2401" r:id="rId33"/>
    <p:sldId id="2403" r:id="rId34"/>
    <p:sldId id="2446" r:id="rId35"/>
    <p:sldId id="2445" r:id="rId36"/>
    <p:sldId id="2404" r:id="rId37"/>
    <p:sldId id="2405" r:id="rId38"/>
    <p:sldId id="2402" r:id="rId39"/>
    <p:sldId id="2423" r:id="rId40"/>
    <p:sldId id="2407" r:id="rId41"/>
    <p:sldId id="2406" r:id="rId42"/>
    <p:sldId id="2409" r:id="rId43"/>
    <p:sldId id="2457" r:id="rId44"/>
    <p:sldId id="2411" r:id="rId45"/>
    <p:sldId id="2442" r:id="rId46"/>
    <p:sldId id="2400" r:id="rId47"/>
    <p:sldId id="2415" r:id="rId48"/>
    <p:sldId id="2416" r:id="rId49"/>
    <p:sldId id="2418" r:id="rId50"/>
    <p:sldId id="2417" r:id="rId51"/>
    <p:sldId id="2421" r:id="rId52"/>
    <p:sldId id="2420" r:id="rId53"/>
    <p:sldId id="2414" r:id="rId54"/>
    <p:sldId id="2413" r:id="rId55"/>
    <p:sldId id="2443" r:id="rId56"/>
    <p:sldId id="2422" r:id="rId57"/>
    <p:sldId id="2436" r:id="rId58"/>
    <p:sldId id="2434" r:id="rId59"/>
    <p:sldId id="2437" r:id="rId60"/>
    <p:sldId id="599" r:id="rId61"/>
    <p:sldId id="2438" r:id="rId62"/>
    <p:sldId id="2412" r:id="rId63"/>
    <p:sldId id="2408" r:id="rId64"/>
    <p:sldId id="2444" r:id="rId65"/>
  </p:sldIdLst>
  <p:sldSz cx="9906000" cy="6858000" type="A4"/>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3300"/>
    <a:srgbClr val="006600"/>
    <a:srgbClr val="0000FF"/>
    <a:srgbClr val="009900"/>
    <a:srgbClr val="FF6600"/>
    <a:srgbClr val="FFCCFF"/>
    <a:srgbClr val="FFFFCC"/>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9472" autoAdjust="0"/>
  </p:normalViewPr>
  <p:slideViewPr>
    <p:cSldViewPr snapToObjects="1" showGuides="1">
      <p:cViewPr varScale="1">
        <p:scale>
          <a:sx n="115" d="100"/>
          <a:sy n="115" d="100"/>
        </p:scale>
        <p:origin x="1542" y="90"/>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76" d="100"/>
          <a:sy n="76" d="100"/>
        </p:scale>
        <p:origin x="-2496"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jima Kengo" userId="486448993_tp_dropbox" providerId="OAuth2" clId="{C5737290-F76E-3B49-A8CA-F99A8BA3E293}"/>
    <pc:docChg chg="modSld">
      <pc:chgData name="Nakajima Kengo" userId="486448993_tp_dropbox" providerId="OAuth2" clId="{C5737290-F76E-3B49-A8CA-F99A8BA3E293}" dt="2020-04-15T16:02:54.856" v="0" actId="1076"/>
      <pc:docMkLst>
        <pc:docMk/>
      </pc:docMkLst>
      <pc:sldChg chg="modSp">
        <pc:chgData name="Nakajima Kengo" userId="486448993_tp_dropbox" providerId="OAuth2" clId="{C5737290-F76E-3B49-A8CA-F99A8BA3E293}" dt="2020-04-15T16:02:54.856" v="0" actId="1076"/>
        <pc:sldMkLst>
          <pc:docMk/>
          <pc:sldMk cId="3727535235" sldId="2392"/>
        </pc:sldMkLst>
        <pc:spChg chg="mod">
          <ac:chgData name="Nakajima Kengo" userId="486448993_tp_dropbox" providerId="OAuth2" clId="{C5737290-F76E-3B49-A8CA-F99A8BA3E293}" dt="2020-04-15T16:02:54.856" v="0" actId="1076"/>
          <ac:spMkLst>
            <pc:docMk/>
            <pc:sldMk cId="3727535235" sldId="2392"/>
            <ac:spMk id="2" creationId="{6E9EB3D4-286D-4B89-B301-80072EDE74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5043" tIns="47521" rIns="95043" bIns="47521" numCol="1" anchor="t" anchorCtr="0" compatLnSpc="1">
            <a:prstTxWarp prst="textNoShape">
              <a:avLst/>
            </a:prstTxWarp>
          </a:bodyPr>
          <a:lstStyle>
            <a:lvl1pPr defTabSz="950913" eaLnBrk="1" hangingPunct="1">
              <a:defRPr sz="1200">
                <a:latin typeface="Arial" charset="0"/>
                <a:ea typeface="ＭＳ Ｐゴシック" pitchFamily="50" charset="-128"/>
              </a:defRPr>
            </a:lvl1pPr>
          </a:lstStyle>
          <a:p>
            <a:pPr>
              <a:defRPr/>
            </a:pPr>
            <a:r>
              <a:rPr lang="en-US" altLang="ja-JP"/>
              <a:t>616-2057/616-4009</a:t>
            </a:r>
          </a:p>
        </p:txBody>
      </p:sp>
      <p:sp>
        <p:nvSpPr>
          <p:cNvPr id="192515" name="Rectangle 3"/>
          <p:cNvSpPr>
            <a:spLocks noGrp="1" noChangeArrowheads="1"/>
          </p:cNvSpPr>
          <p:nvPr>
            <p:ph type="dt" sz="quarter" idx="1"/>
          </p:nvPr>
        </p:nvSpPr>
        <p:spPr bwMode="auto">
          <a:xfrm>
            <a:off x="4021138" y="0"/>
            <a:ext cx="3076575" cy="509588"/>
          </a:xfrm>
          <a:prstGeom prst="rect">
            <a:avLst/>
          </a:prstGeom>
          <a:noFill/>
          <a:ln w="9525">
            <a:noFill/>
            <a:miter lim="800000"/>
            <a:headEnd/>
            <a:tailEnd/>
          </a:ln>
          <a:effectLst/>
        </p:spPr>
        <p:txBody>
          <a:bodyPr vert="horz" wrap="square" lIns="95043" tIns="47521" rIns="95043" bIns="47521" numCol="1" anchor="t" anchorCtr="0" compatLnSpc="1">
            <a:prstTxWarp prst="textNoShape">
              <a:avLst/>
            </a:prstTxWarp>
          </a:bodyPr>
          <a:lstStyle>
            <a:lvl1pPr algn="r" defTabSz="950913" eaLnBrk="1" hangingPunct="1">
              <a:defRPr sz="1200">
                <a:latin typeface="Arial" charset="0"/>
                <a:ea typeface="ＭＳ Ｐゴシック" pitchFamily="50" charset="-128"/>
              </a:defRPr>
            </a:lvl1pPr>
          </a:lstStyle>
          <a:p>
            <a:pPr>
              <a:defRPr/>
            </a:pPr>
            <a:r>
              <a:rPr lang="ja-JP" altLang="en-US"/>
              <a:t>2005-04-13-CS01</a:t>
            </a:r>
            <a:endParaRPr lang="en-US" altLang="ja-JP"/>
          </a:p>
        </p:txBody>
      </p:sp>
      <p:sp>
        <p:nvSpPr>
          <p:cNvPr id="192516" name="Rectangle 4"/>
          <p:cNvSpPr>
            <a:spLocks noGrp="1" noChangeArrowheads="1"/>
          </p:cNvSpPr>
          <p:nvPr>
            <p:ph type="ftr" sz="quarter" idx="2"/>
          </p:nvPr>
        </p:nvSpPr>
        <p:spPr bwMode="auto">
          <a:xfrm>
            <a:off x="0" y="9723438"/>
            <a:ext cx="3076575" cy="509587"/>
          </a:xfrm>
          <a:prstGeom prst="rect">
            <a:avLst/>
          </a:prstGeom>
          <a:noFill/>
          <a:ln w="9525">
            <a:noFill/>
            <a:miter lim="800000"/>
            <a:headEnd/>
            <a:tailEnd/>
          </a:ln>
          <a:effectLst/>
        </p:spPr>
        <p:txBody>
          <a:bodyPr vert="horz" wrap="square" lIns="95043" tIns="47521" rIns="95043" bIns="47521" numCol="1" anchor="b" anchorCtr="0" compatLnSpc="1">
            <a:prstTxWarp prst="textNoShape">
              <a:avLst/>
            </a:prstTxWarp>
          </a:bodyPr>
          <a:lstStyle>
            <a:lvl1pPr defTabSz="950913" eaLnBrk="1" hangingPunct="1">
              <a:defRPr sz="1200">
                <a:latin typeface="Arial" charset="0"/>
                <a:ea typeface="ＭＳ Ｐゴシック" pitchFamily="50" charset="-128"/>
              </a:defRPr>
            </a:lvl1pPr>
          </a:lstStyle>
          <a:p>
            <a:pPr>
              <a:defRPr/>
            </a:pPr>
            <a:endParaRPr lang="en-US" altLang="ja-JP"/>
          </a:p>
        </p:txBody>
      </p:sp>
      <p:sp>
        <p:nvSpPr>
          <p:cNvPr id="192517" name="Rectangle 5"/>
          <p:cNvSpPr>
            <a:spLocks noGrp="1" noChangeArrowheads="1"/>
          </p:cNvSpPr>
          <p:nvPr>
            <p:ph type="sldNum" sz="quarter" idx="3"/>
          </p:nvPr>
        </p:nvSpPr>
        <p:spPr bwMode="auto">
          <a:xfrm>
            <a:off x="4021138" y="9723438"/>
            <a:ext cx="3076575" cy="509587"/>
          </a:xfrm>
          <a:prstGeom prst="rect">
            <a:avLst/>
          </a:prstGeom>
          <a:noFill/>
          <a:ln w="9525">
            <a:noFill/>
            <a:miter lim="800000"/>
            <a:headEnd/>
            <a:tailEnd/>
          </a:ln>
          <a:effectLst/>
        </p:spPr>
        <p:txBody>
          <a:bodyPr vert="horz" wrap="square" lIns="95043" tIns="47521" rIns="95043" bIns="47521" numCol="1" anchor="b" anchorCtr="0" compatLnSpc="1">
            <a:prstTxWarp prst="textNoShape">
              <a:avLst/>
            </a:prstTxWarp>
          </a:bodyPr>
          <a:lstStyle>
            <a:lvl1pPr algn="r" defTabSz="950913" eaLnBrk="1" hangingPunct="1">
              <a:defRPr sz="1000"/>
            </a:lvl1pPr>
          </a:lstStyle>
          <a:p>
            <a:pPr>
              <a:defRPr/>
            </a:pPr>
            <a:fld id="{01909D8B-3854-41F1-8199-DDC37C0DBEDA}" type="slidenum">
              <a:rPr lang="en-US" altLang="ja-JP"/>
              <a:pPr>
                <a:defRPr/>
              </a:pPr>
              <a:t>‹#›</a:t>
            </a:fld>
            <a:endParaRPr lang="en-US" altLang="ja-JP"/>
          </a:p>
        </p:txBody>
      </p:sp>
    </p:spTree>
    <p:extLst>
      <p:ext uri="{BB962C8B-B14F-4D97-AF65-F5344CB8AC3E}">
        <p14:creationId xmlns:p14="http://schemas.microsoft.com/office/powerpoint/2010/main" val="2596438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95043" tIns="47521" rIns="95043" bIns="47521" numCol="1" anchor="t" anchorCtr="0" compatLnSpc="1">
            <a:prstTxWarp prst="textNoShape">
              <a:avLst/>
            </a:prstTxWarp>
          </a:bodyPr>
          <a:lstStyle>
            <a:lvl1pPr defTabSz="950913" eaLnBrk="1" hangingPunct="1">
              <a:defRPr sz="1200">
                <a:latin typeface="Arial" charset="0"/>
                <a:ea typeface="ＭＳ Ｐゴシック" pitchFamily="50" charset="-128"/>
              </a:defRPr>
            </a:lvl1pPr>
          </a:lstStyle>
          <a:p>
            <a:pPr>
              <a:defRPr/>
            </a:pPr>
            <a:r>
              <a:rPr lang="en-US" altLang="ja-JP"/>
              <a:t>616-2057/616-4009</a:t>
            </a:r>
          </a:p>
        </p:txBody>
      </p:sp>
      <p:sp>
        <p:nvSpPr>
          <p:cNvPr id="8195" name="Rectangle 3"/>
          <p:cNvSpPr>
            <a:spLocks noGrp="1" noChangeArrowheads="1"/>
          </p:cNvSpPr>
          <p:nvPr>
            <p:ph type="dt" idx="1"/>
          </p:nvPr>
        </p:nvSpPr>
        <p:spPr bwMode="auto">
          <a:xfrm>
            <a:off x="4021138" y="0"/>
            <a:ext cx="3076575" cy="509588"/>
          </a:xfrm>
          <a:prstGeom prst="rect">
            <a:avLst/>
          </a:prstGeom>
          <a:noFill/>
          <a:ln w="9525">
            <a:noFill/>
            <a:miter lim="800000"/>
            <a:headEnd/>
            <a:tailEnd/>
          </a:ln>
          <a:effectLst/>
        </p:spPr>
        <p:txBody>
          <a:bodyPr vert="horz" wrap="square" lIns="95043" tIns="47521" rIns="95043" bIns="47521" numCol="1" anchor="t" anchorCtr="0" compatLnSpc="1">
            <a:prstTxWarp prst="textNoShape">
              <a:avLst/>
            </a:prstTxWarp>
          </a:bodyPr>
          <a:lstStyle>
            <a:lvl1pPr algn="r" defTabSz="950913" eaLnBrk="1" hangingPunct="1">
              <a:defRPr sz="1200">
                <a:latin typeface="Arial" charset="0"/>
                <a:ea typeface="ＭＳ Ｐゴシック" pitchFamily="50" charset="-128"/>
              </a:defRPr>
            </a:lvl1pPr>
          </a:lstStyle>
          <a:p>
            <a:pPr>
              <a:defRPr/>
            </a:pPr>
            <a:r>
              <a:rPr lang="ja-JP" altLang="en-US"/>
              <a:t>2005-04-13-CS01</a:t>
            </a:r>
            <a:endParaRPr lang="en-US" altLang="ja-JP"/>
          </a:p>
        </p:txBody>
      </p:sp>
      <p:sp>
        <p:nvSpPr>
          <p:cNvPr id="31748" name="Rectangle 4"/>
          <p:cNvSpPr>
            <a:spLocks noGrp="1" noRot="1" noChangeAspect="1" noChangeArrowheads="1" noTextEdit="1"/>
          </p:cNvSpPr>
          <p:nvPr>
            <p:ph type="sldImg" idx="2"/>
          </p:nvPr>
        </p:nvSpPr>
        <p:spPr bwMode="auto">
          <a:xfrm>
            <a:off x="777875" y="768350"/>
            <a:ext cx="554196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043" tIns="47521" rIns="95043" bIns="4752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0" y="9723438"/>
            <a:ext cx="3076575" cy="509587"/>
          </a:xfrm>
          <a:prstGeom prst="rect">
            <a:avLst/>
          </a:prstGeom>
          <a:noFill/>
          <a:ln w="9525">
            <a:noFill/>
            <a:miter lim="800000"/>
            <a:headEnd/>
            <a:tailEnd/>
          </a:ln>
          <a:effectLst/>
        </p:spPr>
        <p:txBody>
          <a:bodyPr vert="horz" wrap="square" lIns="95043" tIns="47521" rIns="95043" bIns="47521" numCol="1" anchor="b" anchorCtr="0" compatLnSpc="1">
            <a:prstTxWarp prst="textNoShape">
              <a:avLst/>
            </a:prstTxWarp>
          </a:bodyPr>
          <a:lstStyle>
            <a:lvl1pPr defTabSz="950913" eaLnBrk="1" hangingPunct="1">
              <a:defRPr sz="1200">
                <a:latin typeface="Arial" charset="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4021138" y="9723438"/>
            <a:ext cx="3076575" cy="509587"/>
          </a:xfrm>
          <a:prstGeom prst="rect">
            <a:avLst/>
          </a:prstGeom>
          <a:noFill/>
          <a:ln w="9525">
            <a:noFill/>
            <a:miter lim="800000"/>
            <a:headEnd/>
            <a:tailEnd/>
          </a:ln>
          <a:effectLst/>
        </p:spPr>
        <p:txBody>
          <a:bodyPr vert="horz" wrap="square" lIns="95043" tIns="47521" rIns="95043" bIns="47521" numCol="1" anchor="b" anchorCtr="0" compatLnSpc="1">
            <a:prstTxWarp prst="textNoShape">
              <a:avLst/>
            </a:prstTxWarp>
          </a:bodyPr>
          <a:lstStyle>
            <a:lvl1pPr algn="r" defTabSz="950913" eaLnBrk="1" hangingPunct="1">
              <a:defRPr sz="1200"/>
            </a:lvl1pPr>
          </a:lstStyle>
          <a:p>
            <a:pPr>
              <a:defRPr/>
            </a:pPr>
            <a:fld id="{2B3D7300-D85C-4741-8EC8-CDA6D34DE732}" type="slidenum">
              <a:rPr lang="en-US" altLang="ja-JP"/>
              <a:pPr>
                <a:defRPr/>
              </a:pPr>
              <a:t>‹#›</a:t>
            </a:fld>
            <a:endParaRPr lang="en-US" altLang="ja-JP"/>
          </a:p>
        </p:txBody>
      </p:sp>
    </p:spTree>
    <p:extLst>
      <p:ext uri="{BB962C8B-B14F-4D97-AF65-F5344CB8AC3E}">
        <p14:creationId xmlns:p14="http://schemas.microsoft.com/office/powerpoint/2010/main" val="1478811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5831F3-CDE7-4ED2-B9E8-7258DC16B5B2}" type="slidenum">
              <a:rPr lang="en-US" altLang="ja-JP" smtClean="0">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552643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653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555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5374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82995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3709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2677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5688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3892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32464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369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99760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8979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4559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62951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a:xfrm>
            <a:off x="508000" y="833438"/>
            <a:ext cx="6018213" cy="4167187"/>
          </a:xfrm>
          <a:ln/>
        </p:spPr>
      </p:sp>
      <p:sp>
        <p:nvSpPr>
          <p:cNvPr id="121859" name="ノート プレースホルダ 2"/>
          <p:cNvSpPr>
            <a:spLocks noGrp="1"/>
          </p:cNvSpPr>
          <p:nvPr>
            <p:ph type="body" idx="1"/>
          </p:nvPr>
        </p:nvSpPr>
        <p:spPr>
          <a:noFill/>
          <a:ln/>
        </p:spPr>
        <p:txBody>
          <a:bodyPr/>
          <a:lstStyle/>
          <a:p>
            <a:endParaRPr lang="ja-JP" altLang="en-US"/>
          </a:p>
        </p:txBody>
      </p:sp>
      <p:sp>
        <p:nvSpPr>
          <p:cNvPr id="121860" name="スライド番号プレースホルダ 3"/>
          <p:cNvSpPr>
            <a:spLocks noGrp="1"/>
          </p:cNvSpPr>
          <p:nvPr>
            <p:ph type="sldNum" sz="quarter" idx="5"/>
          </p:nvPr>
        </p:nvSpPr>
        <p:spPr>
          <a:noFill/>
        </p:spPr>
        <p:txBody>
          <a:bodyPr/>
          <a:lstStyle/>
          <a:p>
            <a:pPr marL="0" marR="0" lvl="0" indent="0" algn="r" defTabSz="947607" rtl="0" eaLnBrk="1" fontAlgn="base" latinLnBrk="0" hangingPunct="1">
              <a:lnSpc>
                <a:spcPct val="100000"/>
              </a:lnSpc>
              <a:spcBef>
                <a:spcPct val="0"/>
              </a:spcBef>
              <a:spcAft>
                <a:spcPct val="0"/>
              </a:spcAft>
              <a:buClrTx/>
              <a:buSzTx/>
              <a:buFontTx/>
              <a:buNone/>
              <a:tabLst/>
              <a:defRPr/>
            </a:pPr>
            <a:fld id="{3D8C1AB4-0A22-4EC8-8BF7-4F60E752354D}"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47607" rtl="0" eaLnBrk="1" fontAlgn="base" latinLnBrk="0" hangingPunct="1">
                <a:lnSpc>
                  <a:spcPct val="100000"/>
                </a:lnSpc>
                <a:spcBef>
                  <a:spcPct val="0"/>
                </a:spcBef>
                <a:spcAft>
                  <a:spcPct val="0"/>
                </a:spcAft>
                <a:buClrTx/>
                <a:buSzTx/>
                <a:buFontTx/>
                <a:buNone/>
                <a:tabLst/>
                <a:defRPr/>
              </a:pPr>
              <a:t>24</a:t>
            </a:fld>
            <a:endPar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50033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a:xfrm>
            <a:off x="508000" y="833438"/>
            <a:ext cx="6018213" cy="4167187"/>
          </a:xfrm>
          <a:ln/>
        </p:spPr>
      </p:sp>
      <p:sp>
        <p:nvSpPr>
          <p:cNvPr id="121859" name="ノート プレースホルダ 2"/>
          <p:cNvSpPr>
            <a:spLocks noGrp="1"/>
          </p:cNvSpPr>
          <p:nvPr>
            <p:ph type="body" idx="1"/>
          </p:nvPr>
        </p:nvSpPr>
        <p:spPr>
          <a:noFill/>
          <a:ln/>
        </p:spPr>
        <p:txBody>
          <a:bodyPr/>
          <a:lstStyle/>
          <a:p>
            <a:endParaRPr lang="ja-JP" altLang="en-US"/>
          </a:p>
        </p:txBody>
      </p:sp>
      <p:sp>
        <p:nvSpPr>
          <p:cNvPr id="121860" name="スライド番号プレースホルダ 3"/>
          <p:cNvSpPr>
            <a:spLocks noGrp="1"/>
          </p:cNvSpPr>
          <p:nvPr>
            <p:ph type="sldNum" sz="quarter" idx="5"/>
          </p:nvPr>
        </p:nvSpPr>
        <p:spPr>
          <a:noFill/>
        </p:spPr>
        <p:txBody>
          <a:bodyPr/>
          <a:lstStyle/>
          <a:p>
            <a:pPr marL="0" marR="0" lvl="0" indent="0" algn="r" defTabSz="947607" rtl="0" eaLnBrk="1" fontAlgn="base" latinLnBrk="0" hangingPunct="1">
              <a:lnSpc>
                <a:spcPct val="100000"/>
              </a:lnSpc>
              <a:spcBef>
                <a:spcPct val="0"/>
              </a:spcBef>
              <a:spcAft>
                <a:spcPct val="0"/>
              </a:spcAft>
              <a:buClrTx/>
              <a:buSzTx/>
              <a:buFontTx/>
              <a:buNone/>
              <a:tabLst/>
              <a:defRPr/>
            </a:pPr>
            <a:fld id="{3D8C1AB4-0A22-4EC8-8BF7-4F60E752354D}"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47607" rtl="0" eaLnBrk="1" fontAlgn="base" latinLnBrk="0" hangingPunct="1">
                <a:lnSpc>
                  <a:spcPct val="100000"/>
                </a:lnSpc>
                <a:spcBef>
                  <a:spcPct val="0"/>
                </a:spcBef>
                <a:spcAft>
                  <a:spcPct val="0"/>
                </a:spcAft>
                <a:buClrTx/>
                <a:buSzTx/>
                <a:buFontTx/>
                <a:buNone/>
                <a:tabLst/>
                <a:defRPr/>
              </a:pPr>
              <a:t>25</a:t>
            </a:fld>
            <a:endPar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05004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a:xfrm>
            <a:off x="508000" y="833438"/>
            <a:ext cx="6018213" cy="4167187"/>
          </a:xfrm>
          <a:ln/>
        </p:spPr>
      </p:sp>
      <p:sp>
        <p:nvSpPr>
          <p:cNvPr id="121859" name="ノート プレースホルダ 2"/>
          <p:cNvSpPr>
            <a:spLocks noGrp="1"/>
          </p:cNvSpPr>
          <p:nvPr>
            <p:ph type="body" idx="1"/>
          </p:nvPr>
        </p:nvSpPr>
        <p:spPr>
          <a:noFill/>
          <a:ln/>
        </p:spPr>
        <p:txBody>
          <a:bodyPr/>
          <a:lstStyle/>
          <a:p>
            <a:endParaRPr lang="ja-JP" altLang="en-US"/>
          </a:p>
        </p:txBody>
      </p:sp>
      <p:sp>
        <p:nvSpPr>
          <p:cNvPr id="121860" name="スライド番号プレースホルダ 3"/>
          <p:cNvSpPr>
            <a:spLocks noGrp="1"/>
          </p:cNvSpPr>
          <p:nvPr>
            <p:ph type="sldNum" sz="quarter" idx="5"/>
          </p:nvPr>
        </p:nvSpPr>
        <p:spPr>
          <a:noFill/>
        </p:spPr>
        <p:txBody>
          <a:bodyPr/>
          <a:lstStyle/>
          <a:p>
            <a:pPr marL="0" marR="0" lvl="0" indent="0" algn="r" defTabSz="947607" rtl="0" eaLnBrk="1" fontAlgn="base" latinLnBrk="0" hangingPunct="1">
              <a:lnSpc>
                <a:spcPct val="100000"/>
              </a:lnSpc>
              <a:spcBef>
                <a:spcPct val="0"/>
              </a:spcBef>
              <a:spcAft>
                <a:spcPct val="0"/>
              </a:spcAft>
              <a:buClrTx/>
              <a:buSzTx/>
              <a:buFontTx/>
              <a:buNone/>
              <a:tabLst/>
              <a:defRPr/>
            </a:pPr>
            <a:fld id="{3D8C1AB4-0A22-4EC8-8BF7-4F60E752354D}"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47607" rtl="0" eaLnBrk="1" fontAlgn="base" latinLnBrk="0" hangingPunct="1">
                <a:lnSpc>
                  <a:spcPct val="100000"/>
                </a:lnSpc>
                <a:spcBef>
                  <a:spcPct val="0"/>
                </a:spcBef>
                <a:spcAft>
                  <a:spcPct val="0"/>
                </a:spcAft>
                <a:buClrTx/>
                <a:buSzTx/>
                <a:buFontTx/>
                <a:buNone/>
                <a:tabLst/>
                <a:defRPr/>
              </a:pPr>
              <a:t>26</a:t>
            </a:fld>
            <a:endPar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6392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2113" y="1633538"/>
            <a:ext cx="6370637" cy="44116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73804" rtl="0" eaLnBrk="1" fontAlgn="auto" latinLnBrk="0" hangingPunct="1">
              <a:lnSpc>
                <a:spcPct val="100000"/>
              </a:lnSpc>
              <a:spcBef>
                <a:spcPts val="0"/>
              </a:spcBef>
              <a:spcAft>
                <a:spcPts val="0"/>
              </a:spcAft>
              <a:buClrTx/>
              <a:buSzTx/>
              <a:buFontTx/>
              <a:buNone/>
              <a:tabLst/>
              <a:defRPr/>
            </a:pPr>
            <a:fld id="{68BED76A-719E-4C19-9BD7-51B13A924A2F}" type="slidenum">
              <a:rPr kumimoji="1" lang="ja-JP" altLang="en-US" sz="13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pPr marL="0" marR="0" lvl="0" indent="0" algn="r" defTabSz="473804" rtl="0" eaLnBrk="1" fontAlgn="auto" latinLnBrk="0" hangingPunct="1">
                <a:lnSpc>
                  <a:spcPct val="100000"/>
                </a:lnSpc>
                <a:spcBef>
                  <a:spcPts val="0"/>
                </a:spcBef>
                <a:spcAft>
                  <a:spcPts val="0"/>
                </a:spcAft>
                <a:buClrTx/>
                <a:buSzTx/>
                <a:buFontTx/>
                <a:buNone/>
                <a:tabLst/>
                <a:defRPr/>
              </a:pPr>
              <a:t>27</a:t>
            </a:fld>
            <a:endParaRPr kumimoji="1" lang="ja-JP" altLang="en-US" sz="13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88145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0525" y="1633538"/>
            <a:ext cx="6373813" cy="44116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804">
              <a:defRPr/>
            </a:pPr>
            <a:fld id="{68BED76A-719E-4C19-9BD7-51B13A924A2F}" type="slidenum">
              <a:rPr lang="ja-JP" altLang="en-US" sz="1300">
                <a:solidFill>
                  <a:srgbClr val="000000"/>
                </a:solidFill>
                <a:latin typeface="Calibri"/>
                <a:ea typeface="ＭＳ Ｐゴシック" panose="020B0600070205080204" pitchFamily="50" charset="-128"/>
              </a:rPr>
              <a:pPr defTabSz="473804">
                <a:defRPr/>
              </a:pPr>
              <a:t>28</a:t>
            </a:fld>
            <a:endParaRPr lang="ja-JP" altLang="en-US" sz="1300">
              <a:solidFill>
                <a:srgbClr val="00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51285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2113" y="1633538"/>
            <a:ext cx="6370637" cy="44116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73804" rtl="0" eaLnBrk="1" fontAlgn="auto" latinLnBrk="0" hangingPunct="1">
              <a:lnSpc>
                <a:spcPct val="100000"/>
              </a:lnSpc>
              <a:spcBef>
                <a:spcPts val="0"/>
              </a:spcBef>
              <a:spcAft>
                <a:spcPts val="0"/>
              </a:spcAft>
              <a:buClrTx/>
              <a:buSzTx/>
              <a:buFontTx/>
              <a:buNone/>
              <a:tabLst/>
              <a:defRPr/>
            </a:pPr>
            <a:fld id="{68BED76A-719E-4C19-9BD7-51B13A924A2F}" type="slidenum">
              <a:rPr kumimoji="1" lang="ja-JP" altLang="en-US" sz="13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pPr marL="0" marR="0" lvl="0" indent="0" algn="r" defTabSz="473804" rtl="0" eaLnBrk="1" fontAlgn="auto" latinLnBrk="0" hangingPunct="1">
                <a:lnSpc>
                  <a:spcPct val="100000"/>
                </a:lnSpc>
                <a:spcBef>
                  <a:spcPts val="0"/>
                </a:spcBef>
                <a:spcAft>
                  <a:spcPts val="0"/>
                </a:spcAft>
                <a:buClrTx/>
                <a:buSzTx/>
                <a:buFontTx/>
                <a:buNone/>
                <a:tabLst/>
                <a:defRPr/>
              </a:pPr>
              <a:t>29</a:t>
            </a:fld>
            <a:endParaRPr kumimoji="1" lang="ja-JP" altLang="en-US" sz="13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9899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2113" y="1633538"/>
            <a:ext cx="6370637" cy="44116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73804" rtl="0" eaLnBrk="1" fontAlgn="auto" latinLnBrk="0" hangingPunct="1">
              <a:lnSpc>
                <a:spcPct val="100000"/>
              </a:lnSpc>
              <a:spcBef>
                <a:spcPts val="0"/>
              </a:spcBef>
              <a:spcAft>
                <a:spcPts val="0"/>
              </a:spcAft>
              <a:buClrTx/>
              <a:buSzTx/>
              <a:buFontTx/>
              <a:buNone/>
              <a:tabLst/>
              <a:defRPr/>
            </a:pPr>
            <a:fld id="{68BED76A-719E-4C19-9BD7-51B13A924A2F}" type="slidenum">
              <a:rPr kumimoji="1" lang="ja-JP" altLang="en-US" sz="13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pPr marL="0" marR="0" lvl="0" indent="0" algn="r" defTabSz="473804" rtl="0" eaLnBrk="1" fontAlgn="auto" latinLnBrk="0" hangingPunct="1">
                <a:lnSpc>
                  <a:spcPct val="100000"/>
                </a:lnSpc>
                <a:spcBef>
                  <a:spcPts val="0"/>
                </a:spcBef>
                <a:spcAft>
                  <a:spcPts val="0"/>
                </a:spcAft>
                <a:buClrTx/>
                <a:buSzTx/>
                <a:buFontTx/>
                <a:buNone/>
                <a:tabLst/>
                <a:defRPr/>
              </a:pPr>
              <a:t>30</a:t>
            </a:fld>
            <a:endParaRPr kumimoji="1" lang="ja-JP" altLang="en-US" sz="13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4697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279237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796392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68525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73976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34</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80152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35</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54531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08274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12124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38</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71373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39</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6661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40</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52316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27352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41</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818798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35095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783604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44</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98427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45</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60199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46</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32087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47</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96815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48</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986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49</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69457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50</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6741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579166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777875" y="768350"/>
            <a:ext cx="554196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736602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46871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65257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54</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5724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55</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41777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56</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56398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57</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614250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58</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579650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59</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62203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03955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26431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231260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62</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152072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63</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648061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777875" y="768350"/>
            <a:ext cx="554196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60905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551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4082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09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09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09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D20A69-950E-41E7-B0B9-770035922229}"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36867" name="Rectangle 2"/>
          <p:cNvSpPr>
            <a:spLocks noGrp="1" noRot="1" noChangeAspect="1" noChangeArrowheads="1" noTextEdit="1"/>
          </p:cNvSpPr>
          <p:nvPr>
            <p:ph type="sldImg"/>
          </p:nvPr>
        </p:nvSpPr>
        <p:spPr>
          <a:xfrm>
            <a:off x="781050" y="768350"/>
            <a:ext cx="5541963" cy="383698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0504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9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FCE1379-F7DA-4ACF-A6A0-A4F17CDEC2B5}" type="slidenum">
              <a:rPr lang="en-US" altLang="ja-JP"/>
              <a:pPr>
                <a:defRPr/>
              </a:pPr>
              <a:t>‹#›</a:t>
            </a:fld>
            <a:endParaRPr lang="en-US" altLang="ja-JP"/>
          </a:p>
        </p:txBody>
      </p:sp>
    </p:spTree>
    <p:extLst>
      <p:ext uri="{BB962C8B-B14F-4D97-AF65-F5344CB8AC3E}">
        <p14:creationId xmlns:p14="http://schemas.microsoft.com/office/powerpoint/2010/main" val="14028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20CAE4-505B-4366-AF24-4D64F45345AC}" type="slidenum">
              <a:rPr lang="en-US" altLang="ja-JP"/>
              <a:pPr>
                <a:defRPr/>
              </a:pPr>
              <a:t>‹#›</a:t>
            </a:fld>
            <a:endParaRPr lang="en-US" altLang="ja-JP"/>
          </a:p>
        </p:txBody>
      </p:sp>
    </p:spTree>
    <p:extLst>
      <p:ext uri="{BB962C8B-B14F-4D97-AF65-F5344CB8AC3E}">
        <p14:creationId xmlns:p14="http://schemas.microsoft.com/office/powerpoint/2010/main" val="30556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61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61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46C2B0-F10C-4C4C-A1F9-9CC7993A4D01}" type="slidenum">
              <a:rPr lang="en-US" altLang="ja-JP"/>
              <a:pPr>
                <a:defRPr/>
              </a:pPr>
              <a:t>‹#›</a:t>
            </a:fld>
            <a:endParaRPr lang="en-US" altLang="ja-JP"/>
          </a:p>
        </p:txBody>
      </p:sp>
    </p:spTree>
    <p:extLst>
      <p:ext uri="{BB962C8B-B14F-4D97-AF65-F5344CB8AC3E}">
        <p14:creationId xmlns:p14="http://schemas.microsoft.com/office/powerpoint/2010/main" val="20443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6182"/>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BABAF0B-62D2-456B-B310-18C1208388A4}" type="slidenum">
              <a:rPr lang="en-US" altLang="ja-JP"/>
              <a:pPr>
                <a:defRPr/>
              </a:pPr>
              <a:t>‹#›</a:t>
            </a:fld>
            <a:endParaRPr lang="en-US" altLang="ja-JP"/>
          </a:p>
        </p:txBody>
      </p:sp>
    </p:spTree>
    <p:extLst>
      <p:ext uri="{BB962C8B-B14F-4D97-AF65-F5344CB8AC3E}">
        <p14:creationId xmlns:p14="http://schemas.microsoft.com/office/powerpoint/2010/main" val="374944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43DEBF1-D4F0-44A3-BC32-E7507B452B7F}" type="slidenum">
              <a:rPr lang="en-US" altLang="ja-JP"/>
              <a:pPr>
                <a:defRPr/>
              </a:pPr>
              <a:t>‹#›</a:t>
            </a:fld>
            <a:endParaRPr lang="en-US" altLang="ja-JP"/>
          </a:p>
        </p:txBody>
      </p:sp>
    </p:spTree>
    <p:extLst>
      <p:ext uri="{BB962C8B-B14F-4D97-AF65-F5344CB8AC3E}">
        <p14:creationId xmlns:p14="http://schemas.microsoft.com/office/powerpoint/2010/main" val="232250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84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6926721-297D-4DBA-A3D7-B23730890006}" type="slidenum">
              <a:rPr lang="en-US" altLang="ja-JP"/>
              <a:pPr>
                <a:defRPr/>
              </a:pPr>
              <a:t>‹#›</a:t>
            </a:fld>
            <a:endParaRPr lang="en-US" altLang="ja-JP"/>
          </a:p>
        </p:txBody>
      </p:sp>
    </p:spTree>
    <p:extLst>
      <p:ext uri="{BB962C8B-B14F-4D97-AF65-F5344CB8AC3E}">
        <p14:creationId xmlns:p14="http://schemas.microsoft.com/office/powerpoint/2010/main" val="427192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607571-6BC2-4EC8-9F05-EABFF9CAB143}" type="slidenum">
              <a:rPr lang="en-US" altLang="ja-JP"/>
              <a:pPr>
                <a:defRPr/>
              </a:pPr>
              <a:t>‹#›</a:t>
            </a:fld>
            <a:endParaRPr lang="en-US" altLang="ja-JP"/>
          </a:p>
        </p:txBody>
      </p:sp>
    </p:spTree>
    <p:extLst>
      <p:ext uri="{BB962C8B-B14F-4D97-AF65-F5344CB8AC3E}">
        <p14:creationId xmlns:p14="http://schemas.microsoft.com/office/powerpoint/2010/main" val="274481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D0600CC-55B3-4CEF-ABAF-33F62F56DB75}" type="slidenum">
              <a:rPr lang="en-US" altLang="ja-JP"/>
              <a:pPr>
                <a:defRPr/>
              </a:pPr>
              <a:t>‹#›</a:t>
            </a:fld>
            <a:endParaRPr lang="en-US" altLang="ja-JP"/>
          </a:p>
        </p:txBody>
      </p:sp>
    </p:spTree>
    <p:extLst>
      <p:ext uri="{BB962C8B-B14F-4D97-AF65-F5344CB8AC3E}">
        <p14:creationId xmlns:p14="http://schemas.microsoft.com/office/powerpoint/2010/main" val="145448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7C81E29-43A0-4F25-88A4-9626C3496F91}" type="slidenum">
              <a:rPr lang="en-US" altLang="ja-JP"/>
              <a:pPr>
                <a:defRPr/>
              </a:pPr>
              <a:t>‹#›</a:t>
            </a:fld>
            <a:endParaRPr lang="en-US" altLang="ja-JP"/>
          </a:p>
        </p:txBody>
      </p:sp>
    </p:spTree>
    <p:extLst>
      <p:ext uri="{BB962C8B-B14F-4D97-AF65-F5344CB8AC3E}">
        <p14:creationId xmlns:p14="http://schemas.microsoft.com/office/powerpoint/2010/main" val="348246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80ADE9B-C873-4676-B129-5A47B3A695F9}" type="slidenum">
              <a:rPr lang="en-US" altLang="ja-JP"/>
              <a:pPr>
                <a:defRPr/>
              </a:pPr>
              <a:t>‹#›</a:t>
            </a:fld>
            <a:endParaRPr lang="en-US" altLang="ja-JP"/>
          </a:p>
        </p:txBody>
      </p:sp>
    </p:spTree>
    <p:extLst>
      <p:ext uri="{BB962C8B-B14F-4D97-AF65-F5344CB8AC3E}">
        <p14:creationId xmlns:p14="http://schemas.microsoft.com/office/powerpoint/2010/main" val="106045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45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5A17A8B-730D-4C97-BB90-B22AF196C840}" type="slidenum">
              <a:rPr lang="en-US" altLang="ja-JP"/>
              <a:pPr>
                <a:defRPr/>
              </a:pPr>
              <a:t>‹#›</a:t>
            </a:fld>
            <a:endParaRPr lang="en-US" altLang="ja-JP"/>
          </a:p>
        </p:txBody>
      </p:sp>
    </p:spTree>
    <p:extLst>
      <p:ext uri="{BB962C8B-B14F-4D97-AF65-F5344CB8AC3E}">
        <p14:creationId xmlns:p14="http://schemas.microsoft.com/office/powerpoint/2010/main" val="91950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Intro</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938A7A-C3AF-42DC-AC5D-22CD99FF74A4}" type="slidenum">
              <a:rPr lang="en-US" altLang="ja-JP"/>
              <a:pPr>
                <a:defRPr/>
              </a:pPr>
              <a:t>‹#›</a:t>
            </a:fld>
            <a:endParaRPr lang="en-US" altLang="ja-JP"/>
          </a:p>
        </p:txBody>
      </p:sp>
    </p:spTree>
    <p:extLst>
      <p:ext uri="{BB962C8B-B14F-4D97-AF65-F5344CB8AC3E}">
        <p14:creationId xmlns:p14="http://schemas.microsoft.com/office/powerpoint/2010/main" val="321305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0" y="-4763"/>
            <a:ext cx="2312988"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pitchFamily="50" charset="-128"/>
              </a:defRPr>
            </a:lvl1pPr>
          </a:lstStyle>
          <a:p>
            <a:pPr>
              <a:defRPr/>
            </a:pPr>
            <a:r>
              <a:rPr lang="en-US" altLang="ja-JP"/>
              <a:t>Intro</a:t>
            </a:r>
          </a:p>
        </p:txBody>
      </p:sp>
      <p:sp>
        <p:nvSpPr>
          <p:cNvPr id="1029" name="Rectangle 5"/>
          <p:cNvSpPr>
            <a:spLocks noGrp="1" noChangeArrowheads="1"/>
          </p:cNvSpPr>
          <p:nvPr>
            <p:ph type="ftr" sz="quarter" idx="3"/>
          </p:nvPr>
        </p:nvSpPr>
        <p:spPr bwMode="auto">
          <a:xfrm>
            <a:off x="3873500" y="6148388"/>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629525" y="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A5771C3-9012-47C4-BD0A-BCDA639E228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163" r:id="rId1"/>
    <p:sldLayoutId id="2147486164" r:id="rId2"/>
    <p:sldLayoutId id="2147486165" r:id="rId3"/>
    <p:sldLayoutId id="2147486166" r:id="rId4"/>
    <p:sldLayoutId id="2147486167" r:id="rId5"/>
    <p:sldLayoutId id="2147486168" r:id="rId6"/>
    <p:sldLayoutId id="2147486169" r:id="rId7"/>
    <p:sldLayoutId id="2147486170" r:id="rId8"/>
    <p:sldLayoutId id="2147486171" r:id="rId9"/>
    <p:sldLayoutId id="2147486172" r:id="rId10"/>
    <p:sldLayoutId id="2147486173" r:id="rId11"/>
    <p:sldLayoutId id="2147486174" r:id="rId12"/>
  </p:sldLayoutIdLst>
  <p:hf hdr="0" ftr="0"/>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tx2"/>
          </a:solidFill>
          <a:latin typeface="Arial" charset="0"/>
          <a:ea typeface="ＭＳ Ｐゴシック" pitchFamily="50" charset="-128"/>
        </a:defRPr>
      </a:lvl5pPr>
      <a:lvl6pPr marL="457200" algn="ctr" rtl="0" fontAlgn="base">
        <a:spcBef>
          <a:spcPct val="0"/>
        </a:spcBef>
        <a:spcAft>
          <a:spcPct val="0"/>
        </a:spcAft>
        <a:defRPr kumimoji="1" sz="4000">
          <a:solidFill>
            <a:schemeClr val="tx2"/>
          </a:solidFill>
          <a:latin typeface="Arial" charset="0"/>
          <a:ea typeface="ＭＳ Ｐゴシック" pitchFamily="50" charset="-128"/>
        </a:defRPr>
      </a:lvl6pPr>
      <a:lvl7pPr marL="914400" algn="ctr" rtl="0" fontAlgn="base">
        <a:spcBef>
          <a:spcPct val="0"/>
        </a:spcBef>
        <a:spcAft>
          <a:spcPct val="0"/>
        </a:spcAft>
        <a:defRPr kumimoji="1" sz="4000">
          <a:solidFill>
            <a:schemeClr val="tx2"/>
          </a:solidFill>
          <a:latin typeface="Arial" charset="0"/>
          <a:ea typeface="ＭＳ Ｐゴシック" pitchFamily="50" charset="-128"/>
        </a:defRPr>
      </a:lvl7pPr>
      <a:lvl8pPr marL="1371600" algn="ctr" rtl="0" fontAlgn="base">
        <a:spcBef>
          <a:spcPct val="0"/>
        </a:spcBef>
        <a:spcAft>
          <a:spcPct val="0"/>
        </a:spcAft>
        <a:defRPr kumimoji="1" sz="4000">
          <a:solidFill>
            <a:schemeClr val="tx2"/>
          </a:solidFill>
          <a:latin typeface="Arial" charset="0"/>
          <a:ea typeface="ＭＳ Ｐゴシック" pitchFamily="50" charset="-128"/>
        </a:defRPr>
      </a:lvl8pPr>
      <a:lvl9pPr marL="1828800" algn="ctr" rtl="0" fontAlgn="base">
        <a:spcBef>
          <a:spcPct val="0"/>
        </a:spcBef>
        <a:spcAft>
          <a:spcPct val="0"/>
        </a:spcAft>
        <a:defRPr kumimoji="1" sz="40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cse.kobe-u.ac.jp/simulation_school/kobe-hpc-spring-intermediate20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c.u-tokyo.ac.jp/supercomputer/obcx/servic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cc.u-tokyo.ac.jp/en/supercomputer/ofp/service/" TargetMode="External"/><Relationship Id="rId13" Type="http://schemas.openxmlformats.org/officeDocument/2006/relationships/hyperlink" Target="https://obcx-www.cc.u-tokyo.ac.jp/cgi-bin/hpcportal.en/index.cgi" TargetMode="External"/><Relationship Id="rId3" Type="http://schemas.openxmlformats.org/officeDocument/2006/relationships/hyperlink" Target="https://www.cc.u-tokyo.ac.jp/supercomputer/reedbush/service/" TargetMode="External"/><Relationship Id="rId7" Type="http://schemas.openxmlformats.org/officeDocument/2006/relationships/hyperlink" Target="https://ofp-www.jcahpc.jp/cgi-bin/hpcportal.ja/index.cgi" TargetMode="External"/><Relationship Id="rId12" Type="http://schemas.openxmlformats.org/officeDocument/2006/relationships/hyperlink" Target="https://www.cc.u-tokyo.ac.jp/en/supercomputer/obcx/servic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cc.u-tokyo.ac.jp/supercomputer/ofp/service/" TargetMode="External"/><Relationship Id="rId11" Type="http://schemas.openxmlformats.org/officeDocument/2006/relationships/hyperlink" Target="https://obcx-www.cc.u-tokyo.ac.jp/cgi-bin/hpcportal.ja/index.cgi" TargetMode="External"/><Relationship Id="rId5" Type="http://schemas.openxmlformats.org/officeDocument/2006/relationships/hyperlink" Target="https://www.cc.u-tokyo.ac.jp/en/supercomputer/reedbush/service/" TargetMode="External"/><Relationship Id="rId10" Type="http://schemas.openxmlformats.org/officeDocument/2006/relationships/hyperlink" Target="https://www.cc.u-tokyo.ac.jp/supercomputer/obcx/service/" TargetMode="External"/><Relationship Id="rId4" Type="http://schemas.openxmlformats.org/officeDocument/2006/relationships/hyperlink" Target="https://reedbush-www.cc.u-tokyo.ac.jp/" TargetMode="External"/><Relationship Id="rId9" Type="http://schemas.openxmlformats.org/officeDocument/2006/relationships/hyperlink" Target="https://ofp-www.jcahpc.jp/cgi-bin/hpcportal.en/index.cg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obcx-www.cc.u-tokyo.ac.jp/cgi-bin/hpcportal.ja/index.cg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c.u-tokyo.ac.jp/supercomputer/schedule.ph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obcx-www.cc.u-tokyo.ac.jp/"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0.sv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0.svg"/></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38.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38.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40.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4.png"/></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image" Target="../media/image38.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42.svg"/><Relationship Id="rId9"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image" Target="../media/image38.sv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42.svg"/><Relationship Id="rId9" Type="http://schemas.openxmlformats.org/officeDocument/2006/relationships/image" Target="../media/image33.png"/><Relationship Id="rId14" Type="http://schemas.openxmlformats.org/officeDocument/2006/relationships/image" Target="../media/image45.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ygwin.com/"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ygwin.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ygwin.com/cygwin-ug-ne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ygwin.com/"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cygwin.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208584" y="2426898"/>
            <a:ext cx="7453208" cy="1396381"/>
          </a:xfrm>
        </p:spPr>
        <p:txBody>
          <a:bodyPr/>
          <a:lstStyle/>
          <a:p>
            <a:pPr eaLnBrk="1" hangingPunct="1"/>
            <a:r>
              <a:rPr lang="en-US" altLang="ja-JP" sz="4400" b="1" dirty="0" smtClean="0"/>
              <a:t>KOBE HPC</a:t>
            </a:r>
            <a:r>
              <a:rPr lang="ja-JP" altLang="en-US" sz="4400" b="1" dirty="0" smtClean="0"/>
              <a:t>スプリングスクール（中級）の</a:t>
            </a:r>
            <a:r>
              <a:rPr lang="ja-JP" altLang="en-US" sz="4400" b="1" dirty="0"/>
              <a:t>手引き</a:t>
            </a:r>
            <a:r>
              <a:rPr lang="en-US" altLang="ja-JP" sz="4400" b="1" dirty="0"/>
              <a:t/>
            </a:r>
            <a:br>
              <a:rPr lang="en-US" altLang="ja-JP" sz="4400" b="1" dirty="0"/>
            </a:br>
            <a:r>
              <a:rPr lang="ja-JP" altLang="en-US" sz="3600" b="1" dirty="0"/>
              <a:t/>
            </a:r>
            <a:br>
              <a:rPr lang="ja-JP" altLang="en-US" sz="3600" b="1" dirty="0"/>
            </a:br>
            <a:endParaRPr lang="ja-JP" altLang="en-US" sz="3600" b="1" dirty="0">
              <a:ea typeface="ＭＳ ゴシック" panose="020B0609070205080204" pitchFamily="49" charset="-128"/>
            </a:endParaRPr>
          </a:p>
        </p:txBody>
      </p:sp>
      <p:sp>
        <p:nvSpPr>
          <p:cNvPr id="33795" name="Rectangle 3"/>
          <p:cNvSpPr>
            <a:spLocks noGrp="1" noChangeArrowheads="1"/>
          </p:cNvSpPr>
          <p:nvPr>
            <p:ph type="subTitle" idx="1"/>
          </p:nvPr>
        </p:nvSpPr>
        <p:spPr>
          <a:xfrm>
            <a:off x="-17812" y="4112815"/>
            <a:ext cx="9906000" cy="936625"/>
          </a:xfrm>
        </p:spPr>
        <p:txBody>
          <a:bodyPr/>
          <a:lstStyle/>
          <a:p>
            <a:pPr eaLnBrk="1" hangingPunct="1">
              <a:spcBef>
                <a:spcPct val="0"/>
              </a:spcBef>
            </a:pPr>
            <a:r>
              <a:rPr lang="ja-JP" altLang="en-US" dirty="0"/>
              <a:t>東京大学情報基盤</a:t>
            </a:r>
            <a:r>
              <a:rPr lang="ja-JP" altLang="en-US" dirty="0" smtClean="0"/>
              <a:t>センター</a:t>
            </a:r>
            <a:endParaRPr lang="en-US" altLang="ja-JP" dirty="0" smtClean="0"/>
          </a:p>
          <a:p>
            <a:pPr eaLnBrk="1" hangingPunct="1">
              <a:spcBef>
                <a:spcPct val="0"/>
              </a:spcBef>
            </a:pPr>
            <a:r>
              <a:rPr lang="ja-JP" altLang="en-US" dirty="0"/>
              <a:t>神戸</a:t>
            </a:r>
            <a:r>
              <a:rPr lang="ja-JP" altLang="en-US" dirty="0" smtClean="0"/>
              <a:t>大学計算科学教育センター、理化学研究所計算科学研究センター、兵庫県立大学</a:t>
            </a:r>
            <a:r>
              <a:rPr lang="en-US" altLang="ja-JP" sz="3600" dirty="0"/>
              <a:t/>
            </a:r>
            <a:br>
              <a:rPr lang="en-US" altLang="ja-JP" sz="3600" dirty="0"/>
            </a:br>
            <a:r>
              <a:rPr lang="en-US" altLang="ja-JP" dirty="0" smtClean="0"/>
              <a:t>2021</a:t>
            </a:r>
            <a:r>
              <a:rPr lang="ja-JP" altLang="en-US" dirty="0" smtClean="0"/>
              <a:t>年</a:t>
            </a:r>
            <a:r>
              <a:rPr lang="en-US" altLang="ja-JP" dirty="0"/>
              <a:t>3</a:t>
            </a:r>
            <a:r>
              <a:rPr lang="ja-JP" altLang="en-US" dirty="0" smtClean="0"/>
              <a:t>月</a:t>
            </a:r>
            <a:endParaRPr lang="en-US" altLang="ja-JP" dirty="0"/>
          </a:p>
          <a:p>
            <a:pPr eaLnBrk="1" hangingPunct="1">
              <a:spcBef>
                <a:spcPct val="0"/>
              </a:spcBef>
            </a:pPr>
            <a:r>
              <a:rPr lang="ja-JP" altLang="en-US" dirty="0">
                <a:solidFill>
                  <a:srgbClr val="0000FF"/>
                </a:solidFill>
              </a:rPr>
              <a:t>質問は中島まで：</a:t>
            </a:r>
            <a:r>
              <a:rPr lang="en-US" altLang="ja-JP" dirty="0">
                <a:solidFill>
                  <a:srgbClr val="0000FF"/>
                </a:solidFill>
              </a:rPr>
              <a:t>nakajima(at)cc.u-tokyo.ac.jp</a:t>
            </a:r>
          </a:p>
          <a:p>
            <a:pPr eaLnBrk="1" hangingPunct="1">
              <a:spcBef>
                <a:spcPct val="0"/>
              </a:spcBef>
            </a:pPr>
            <a:r>
              <a:rPr lang="ja-JP" altLang="en-US" dirty="0">
                <a:solidFill>
                  <a:srgbClr val="0000FF"/>
                </a:solidFill>
              </a:rPr>
              <a:t>（相談窓口にはメールしないでください）</a:t>
            </a:r>
            <a:endParaRPr lang="en-US" altLang="ja-JP" dirty="0">
              <a:solidFill>
                <a:srgbClr val="0000FF"/>
              </a:solidFill>
            </a:endParaRPr>
          </a:p>
        </p:txBody>
      </p:sp>
      <p:pic>
        <p:nvPicPr>
          <p:cNvPr id="4" name="Picture 3">
            <a:extLst>
              <a:ext uri="{FF2B5EF4-FFF2-40B4-BE49-F238E27FC236}">
                <a16:creationId xmlns:a16="http://schemas.microsoft.com/office/drawing/2014/main" id="{B904C090-117E-4F0C-B2CD-ABCE1FAFA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1" y="194904"/>
            <a:ext cx="2218440" cy="5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a:extLst>
              <a:ext uri="{FF2B5EF4-FFF2-40B4-BE49-F238E27FC236}">
                <a16:creationId xmlns:a16="http://schemas.microsoft.com/office/drawing/2014/main" id="{B20324FC-54AE-4264-B8F5-5884F393537E}"/>
              </a:ext>
            </a:extLst>
          </p:cNvPr>
          <p:cNvPicPr>
            <a:picLocks noChangeAspect="1"/>
          </p:cNvPicPr>
          <p:nvPr/>
        </p:nvPicPr>
        <p:blipFill>
          <a:blip r:embed="rId4"/>
          <a:stretch>
            <a:fillRect/>
          </a:stretch>
        </p:blipFill>
        <p:spPr>
          <a:xfrm>
            <a:off x="2576736" y="203149"/>
            <a:ext cx="2448272" cy="334430"/>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271" y="98467"/>
            <a:ext cx="1895351" cy="945261"/>
          </a:xfrm>
          <a:prstGeom prst="rect">
            <a:avLst/>
          </a:prstGeom>
        </p:spPr>
      </p:pic>
      <p:sp>
        <p:nvSpPr>
          <p:cNvPr id="3" name="テキスト ボックス 2"/>
          <p:cNvSpPr txBox="1"/>
          <p:nvPr/>
        </p:nvSpPr>
        <p:spPr>
          <a:xfrm>
            <a:off x="5235771" y="247931"/>
            <a:ext cx="2509239" cy="646331"/>
          </a:xfrm>
          <a:prstGeom prst="rect">
            <a:avLst/>
          </a:prstGeom>
          <a:noFill/>
        </p:spPr>
        <p:txBody>
          <a:bodyPr wrap="square" rtlCol="0">
            <a:spAutoFit/>
          </a:bodyPr>
          <a:lstStyle/>
          <a:p>
            <a:r>
              <a:rPr kumimoji="1" lang="ja-JP" altLang="en-US" dirty="0" smtClean="0"/>
              <a:t>神戸大学</a:t>
            </a:r>
            <a:endParaRPr kumimoji="1" lang="en-US" altLang="ja-JP" dirty="0" smtClean="0"/>
          </a:p>
          <a:p>
            <a:r>
              <a:rPr lang="ja-JP" altLang="en-US" dirty="0"/>
              <a:t>計算</a:t>
            </a:r>
            <a:r>
              <a:rPr lang="ja-JP" altLang="en-US" dirty="0" smtClean="0"/>
              <a:t>科学教育センター</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コンピューターのスクリーンショット&#10;&#10;自動的に生成された説明">
            <a:extLst>
              <a:ext uri="{FF2B5EF4-FFF2-40B4-BE49-F238E27FC236}">
                <a16:creationId xmlns:a16="http://schemas.microsoft.com/office/drawing/2014/main" id="{95CA2673-96A9-4EF9-92D9-31A4458F2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9640"/>
            <a:ext cx="9906000" cy="5572125"/>
          </a:xfrm>
          <a:prstGeom prst="rect">
            <a:avLst/>
          </a:prstGeom>
        </p:spPr>
      </p:pic>
      <p:sp>
        <p:nvSpPr>
          <p:cNvPr id="35842" name="Rectangle 2"/>
          <p:cNvSpPr>
            <a:spLocks noGrp="1" noChangeArrowheads="1"/>
          </p:cNvSpPr>
          <p:nvPr>
            <p:ph type="title"/>
          </p:nvPr>
        </p:nvSpPr>
        <p:spPr>
          <a:xfrm>
            <a:off x="3224808" y="238125"/>
            <a:ext cx="6624736" cy="854272"/>
          </a:xfrm>
        </p:spPr>
        <p:txBody>
          <a:bodyPr/>
          <a:lstStyle/>
          <a:p>
            <a:pPr algn="l" eaLnBrk="1" hangingPunct="1"/>
            <a:r>
              <a:rPr lang="en-US" altLang="ja-JP" b="1" dirty="0"/>
              <a:t>“</a:t>
            </a:r>
            <a:r>
              <a:rPr lang="en-US" altLang="ja-JP" b="1" dirty="0" err="1"/>
              <a:t>gcc</a:t>
            </a:r>
            <a:r>
              <a:rPr lang="en-US" altLang="ja-JP" b="1" dirty="0"/>
              <a:t>-core”</a:t>
            </a:r>
            <a:r>
              <a:rPr lang="ja-JP" altLang="en-US" b="1" dirty="0"/>
              <a:t>の有無に</a:t>
            </a:r>
            <a:r>
              <a:rPr lang="en-US" altLang="ja-JP" b="1" dirty="0"/>
              <a:t/>
            </a:r>
            <a:br>
              <a:rPr lang="en-US" altLang="ja-JP" b="1" dirty="0"/>
            </a:br>
            <a:r>
              <a:rPr lang="ja-JP" altLang="en-US" b="1" dirty="0"/>
              <a:t>関するチェック</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10</a:t>
            </a:fld>
            <a:endParaRPr lang="en-US" altLang="ja-JP" sz="1000"/>
          </a:p>
        </p:txBody>
      </p:sp>
      <p:sp>
        <p:nvSpPr>
          <p:cNvPr id="11" name="正方形/長方形 10">
            <a:extLst>
              <a:ext uri="{FF2B5EF4-FFF2-40B4-BE49-F238E27FC236}">
                <a16:creationId xmlns:a16="http://schemas.microsoft.com/office/drawing/2014/main" id="{6A544D08-C03D-4186-A9B4-80F495CD55A5}"/>
              </a:ext>
            </a:extLst>
          </p:cNvPr>
          <p:cNvSpPr/>
          <p:nvPr/>
        </p:nvSpPr>
        <p:spPr>
          <a:xfrm>
            <a:off x="1208584" y="1594963"/>
            <a:ext cx="1296144" cy="306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8E48121-4EE5-4FE5-9922-455E2FA10C14}"/>
              </a:ext>
            </a:extLst>
          </p:cNvPr>
          <p:cNvSpPr txBox="1"/>
          <p:nvPr/>
        </p:nvSpPr>
        <p:spPr>
          <a:xfrm>
            <a:off x="314717" y="573550"/>
            <a:ext cx="1787733" cy="369332"/>
          </a:xfrm>
          <a:prstGeom prst="rect">
            <a:avLst/>
          </a:prstGeom>
          <a:solidFill>
            <a:srgbClr val="FFCCFF"/>
          </a:solidFill>
          <a:ln>
            <a:noFill/>
          </a:ln>
        </p:spPr>
        <p:txBody>
          <a:bodyPr wrap="none" rtlCol="0">
            <a:spAutoFit/>
          </a:bodyPr>
          <a:lstStyle/>
          <a:p>
            <a:r>
              <a:rPr kumimoji="1" lang="en-US" altLang="ja-JP" dirty="0"/>
              <a:t>Type “</a:t>
            </a:r>
            <a:r>
              <a:rPr kumimoji="1" lang="en-US" altLang="ja-JP" dirty="0" err="1"/>
              <a:t>gcc</a:t>
            </a:r>
            <a:r>
              <a:rPr kumimoji="1" lang="en-US" altLang="ja-JP" dirty="0"/>
              <a:t>-core”</a:t>
            </a:r>
            <a:endParaRPr kumimoji="1" lang="ja-JP" altLang="en-US" dirty="0"/>
          </a:p>
        </p:txBody>
      </p:sp>
      <p:cxnSp>
        <p:nvCxnSpPr>
          <p:cNvPr id="16" name="直線矢印コネクタ 15">
            <a:extLst>
              <a:ext uri="{FF2B5EF4-FFF2-40B4-BE49-F238E27FC236}">
                <a16:creationId xmlns:a16="http://schemas.microsoft.com/office/drawing/2014/main" id="{521BF340-3B41-4C5E-B1A1-D771CEAC5466}"/>
              </a:ext>
            </a:extLst>
          </p:cNvPr>
          <p:cNvCxnSpPr>
            <a:cxnSpLocks/>
          </p:cNvCxnSpPr>
          <p:nvPr/>
        </p:nvCxnSpPr>
        <p:spPr>
          <a:xfrm>
            <a:off x="1208584" y="980424"/>
            <a:ext cx="432048" cy="614539"/>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73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コンピューターのスクリーンショット&#10;&#10;自動的に生成された説明">
            <a:extLst>
              <a:ext uri="{FF2B5EF4-FFF2-40B4-BE49-F238E27FC236}">
                <a16:creationId xmlns:a16="http://schemas.microsoft.com/office/drawing/2014/main" id="{95CA2673-96A9-4EF9-92D9-31A4458F2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9640"/>
            <a:ext cx="9906000" cy="5572125"/>
          </a:xfrm>
          <a:prstGeom prst="rect">
            <a:avLst/>
          </a:prstGeom>
        </p:spPr>
      </p:pic>
      <p:sp>
        <p:nvSpPr>
          <p:cNvPr id="35842" name="Rectangle 2"/>
          <p:cNvSpPr>
            <a:spLocks noGrp="1" noChangeArrowheads="1"/>
          </p:cNvSpPr>
          <p:nvPr>
            <p:ph type="title"/>
          </p:nvPr>
        </p:nvSpPr>
        <p:spPr>
          <a:xfrm>
            <a:off x="3262724" y="151013"/>
            <a:ext cx="6260407" cy="958627"/>
          </a:xfrm>
        </p:spPr>
        <p:txBody>
          <a:bodyPr/>
          <a:lstStyle/>
          <a:p>
            <a:pPr algn="l" eaLnBrk="1" hangingPunct="1"/>
            <a:r>
              <a:rPr lang="en-US" altLang="ja-JP" b="1" dirty="0"/>
              <a:t>“</a:t>
            </a:r>
            <a:r>
              <a:rPr lang="en-US" altLang="ja-JP" b="1" dirty="0" err="1"/>
              <a:t>gcc</a:t>
            </a:r>
            <a:r>
              <a:rPr lang="en-US" altLang="ja-JP" b="1" dirty="0"/>
              <a:t>-core”</a:t>
            </a:r>
            <a:r>
              <a:rPr lang="ja-JP" altLang="en-US" b="1" dirty="0"/>
              <a:t>の有無に</a:t>
            </a:r>
            <a:r>
              <a:rPr lang="en-US" altLang="ja-JP" b="1" dirty="0"/>
              <a:t/>
            </a:r>
            <a:br>
              <a:rPr lang="en-US" altLang="ja-JP" b="1" dirty="0"/>
            </a:br>
            <a:r>
              <a:rPr lang="ja-JP" altLang="en-US" b="1" dirty="0"/>
              <a:t>関するチェック</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11</a:t>
            </a:fld>
            <a:endParaRPr lang="en-US" altLang="ja-JP" sz="1000"/>
          </a:p>
        </p:txBody>
      </p:sp>
      <p:sp>
        <p:nvSpPr>
          <p:cNvPr id="11" name="正方形/長方形 10">
            <a:extLst>
              <a:ext uri="{FF2B5EF4-FFF2-40B4-BE49-F238E27FC236}">
                <a16:creationId xmlns:a16="http://schemas.microsoft.com/office/drawing/2014/main" id="{6A544D08-C03D-4186-A9B4-80F495CD55A5}"/>
              </a:ext>
            </a:extLst>
          </p:cNvPr>
          <p:cNvSpPr/>
          <p:nvPr/>
        </p:nvSpPr>
        <p:spPr>
          <a:xfrm>
            <a:off x="1208584" y="1594963"/>
            <a:ext cx="1296144" cy="306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99C0EF42-AF73-48FE-8E77-D3631D8F2F5B}"/>
              </a:ext>
            </a:extLst>
          </p:cNvPr>
          <p:cNvCxnSpPr>
            <a:cxnSpLocks/>
          </p:cNvCxnSpPr>
          <p:nvPr/>
        </p:nvCxnSpPr>
        <p:spPr>
          <a:xfrm>
            <a:off x="1208584" y="980424"/>
            <a:ext cx="432048" cy="614539"/>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38E48121-4EE5-4FE5-9922-455E2FA10C14}"/>
              </a:ext>
            </a:extLst>
          </p:cNvPr>
          <p:cNvSpPr txBox="1"/>
          <p:nvPr/>
        </p:nvSpPr>
        <p:spPr>
          <a:xfrm>
            <a:off x="314717" y="573550"/>
            <a:ext cx="1787733" cy="369332"/>
          </a:xfrm>
          <a:prstGeom prst="rect">
            <a:avLst/>
          </a:prstGeom>
          <a:solidFill>
            <a:srgbClr val="FFCCFF"/>
          </a:solidFill>
          <a:ln>
            <a:noFill/>
          </a:ln>
        </p:spPr>
        <p:txBody>
          <a:bodyPr wrap="none" rtlCol="0">
            <a:spAutoFit/>
          </a:bodyPr>
          <a:lstStyle/>
          <a:p>
            <a:r>
              <a:rPr kumimoji="1" lang="en-US" altLang="ja-JP" dirty="0"/>
              <a:t>Type “</a:t>
            </a:r>
            <a:r>
              <a:rPr kumimoji="1" lang="en-US" altLang="ja-JP" dirty="0" err="1"/>
              <a:t>gcc</a:t>
            </a:r>
            <a:r>
              <a:rPr kumimoji="1" lang="en-US" altLang="ja-JP" dirty="0"/>
              <a:t>-core”</a:t>
            </a:r>
            <a:endParaRPr kumimoji="1" lang="ja-JP" altLang="en-US" dirty="0"/>
          </a:p>
        </p:txBody>
      </p:sp>
      <p:sp>
        <p:nvSpPr>
          <p:cNvPr id="8" name="正方形/長方形 7">
            <a:extLst>
              <a:ext uri="{FF2B5EF4-FFF2-40B4-BE49-F238E27FC236}">
                <a16:creationId xmlns:a16="http://schemas.microsoft.com/office/drawing/2014/main" id="{91A6EAD1-0A77-4D75-8ED7-96242D3D5B64}"/>
              </a:ext>
            </a:extLst>
          </p:cNvPr>
          <p:cNvSpPr/>
          <p:nvPr/>
        </p:nvSpPr>
        <p:spPr>
          <a:xfrm>
            <a:off x="128464" y="2239662"/>
            <a:ext cx="3960440" cy="253234"/>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208643-B257-4894-B306-F0826D761F0F}"/>
              </a:ext>
            </a:extLst>
          </p:cNvPr>
          <p:cNvSpPr txBox="1"/>
          <p:nvPr/>
        </p:nvSpPr>
        <p:spPr>
          <a:xfrm>
            <a:off x="2748216" y="3019408"/>
            <a:ext cx="3114955" cy="646331"/>
          </a:xfrm>
          <a:prstGeom prst="rect">
            <a:avLst/>
          </a:prstGeom>
          <a:solidFill>
            <a:schemeClr val="accent1"/>
          </a:solidFill>
          <a:ln>
            <a:noFill/>
          </a:ln>
        </p:spPr>
        <p:txBody>
          <a:bodyPr wrap="none" rtlCol="0">
            <a:spAutoFit/>
          </a:bodyPr>
          <a:lstStyle/>
          <a:p>
            <a:r>
              <a:rPr kumimoji="1" lang="en-US" altLang="ja-JP" dirty="0"/>
              <a:t>“Keep”</a:t>
            </a:r>
            <a:r>
              <a:rPr kumimoji="1" lang="ja-JP" altLang="en-US" dirty="0"/>
              <a:t>と出てきたら</a:t>
            </a:r>
            <a:endParaRPr kumimoji="1" lang="en-US" altLang="ja-JP" dirty="0"/>
          </a:p>
          <a:p>
            <a:r>
              <a:rPr kumimoji="1" lang="en-US" altLang="ja-JP" dirty="0"/>
              <a:t>“</a:t>
            </a:r>
            <a:r>
              <a:rPr kumimoji="1" lang="en-US" altLang="ja-JP" dirty="0" err="1"/>
              <a:t>gcc</a:t>
            </a:r>
            <a:r>
              <a:rPr kumimoji="1" lang="en-US" altLang="ja-JP" dirty="0"/>
              <a:t>-core”</a:t>
            </a:r>
            <a:r>
              <a:rPr kumimoji="1" lang="ja-JP" altLang="en-US" dirty="0"/>
              <a:t>はインストール済み</a:t>
            </a:r>
          </a:p>
        </p:txBody>
      </p:sp>
      <p:cxnSp>
        <p:nvCxnSpPr>
          <p:cNvPr id="12" name="直線矢印コネクタ 11">
            <a:extLst>
              <a:ext uri="{FF2B5EF4-FFF2-40B4-BE49-F238E27FC236}">
                <a16:creationId xmlns:a16="http://schemas.microsoft.com/office/drawing/2014/main" id="{5B1D5701-7A57-43CD-808A-B4BCD7C54516}"/>
              </a:ext>
            </a:extLst>
          </p:cNvPr>
          <p:cNvCxnSpPr>
            <a:cxnSpLocks/>
          </p:cNvCxnSpPr>
          <p:nvPr/>
        </p:nvCxnSpPr>
        <p:spPr>
          <a:xfrm flipH="1" flipV="1">
            <a:off x="2283417" y="2534899"/>
            <a:ext cx="442622" cy="662626"/>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97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コンピューターのスクリーンショット&#10;&#10;自動的に生成された説明">
            <a:extLst>
              <a:ext uri="{FF2B5EF4-FFF2-40B4-BE49-F238E27FC236}">
                <a16:creationId xmlns:a16="http://schemas.microsoft.com/office/drawing/2014/main" id="{0A5CD053-F637-4A4C-B887-FC08D5FC1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854"/>
            <a:ext cx="9906000" cy="5572125"/>
          </a:xfrm>
          <a:prstGeom prst="rect">
            <a:avLst/>
          </a:prstGeom>
        </p:spPr>
      </p:pic>
      <p:sp>
        <p:nvSpPr>
          <p:cNvPr id="35842" name="Rectangle 2"/>
          <p:cNvSpPr>
            <a:spLocks noGrp="1" noChangeArrowheads="1"/>
          </p:cNvSpPr>
          <p:nvPr>
            <p:ph type="title"/>
          </p:nvPr>
        </p:nvSpPr>
        <p:spPr>
          <a:xfrm>
            <a:off x="3262724" y="151014"/>
            <a:ext cx="6643276" cy="954824"/>
          </a:xfrm>
        </p:spPr>
        <p:txBody>
          <a:bodyPr/>
          <a:lstStyle/>
          <a:p>
            <a:pPr algn="l" eaLnBrk="1" hangingPunct="1"/>
            <a:r>
              <a:rPr lang="en-US" altLang="ja-JP" b="1" dirty="0"/>
              <a:t>“g++”</a:t>
            </a:r>
            <a:r>
              <a:rPr lang="ja-JP" altLang="en-US" b="1" dirty="0"/>
              <a:t>のインストール例</a:t>
            </a:r>
            <a:r>
              <a:rPr lang="en-US" altLang="ja-JP" b="1" dirty="0"/>
              <a:t> (1/4)</a:t>
            </a:r>
            <a:endParaRPr lang="ja-JP" altLang="en-US"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12</a:t>
            </a:fld>
            <a:endParaRPr lang="en-US" altLang="ja-JP" sz="1000"/>
          </a:p>
        </p:txBody>
      </p:sp>
      <p:sp>
        <p:nvSpPr>
          <p:cNvPr id="11" name="正方形/長方形 10">
            <a:extLst>
              <a:ext uri="{FF2B5EF4-FFF2-40B4-BE49-F238E27FC236}">
                <a16:creationId xmlns:a16="http://schemas.microsoft.com/office/drawing/2014/main" id="{6A544D08-C03D-4186-A9B4-80F495CD55A5}"/>
              </a:ext>
            </a:extLst>
          </p:cNvPr>
          <p:cNvSpPr/>
          <p:nvPr/>
        </p:nvSpPr>
        <p:spPr>
          <a:xfrm>
            <a:off x="1208584" y="1661662"/>
            <a:ext cx="1296144" cy="306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99C0EF42-AF73-48FE-8E77-D3631D8F2F5B}"/>
              </a:ext>
            </a:extLst>
          </p:cNvPr>
          <p:cNvCxnSpPr>
            <a:cxnSpLocks/>
          </p:cNvCxnSpPr>
          <p:nvPr/>
        </p:nvCxnSpPr>
        <p:spPr>
          <a:xfrm>
            <a:off x="1208584" y="980424"/>
            <a:ext cx="406554" cy="614539"/>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38E48121-4EE5-4FE5-9922-455E2FA10C14}"/>
              </a:ext>
            </a:extLst>
          </p:cNvPr>
          <p:cNvSpPr txBox="1"/>
          <p:nvPr/>
        </p:nvSpPr>
        <p:spPr>
          <a:xfrm>
            <a:off x="314717" y="573550"/>
            <a:ext cx="1300421" cy="369332"/>
          </a:xfrm>
          <a:prstGeom prst="rect">
            <a:avLst/>
          </a:prstGeom>
          <a:solidFill>
            <a:srgbClr val="FFCCFF"/>
          </a:solidFill>
          <a:ln>
            <a:noFill/>
          </a:ln>
        </p:spPr>
        <p:txBody>
          <a:bodyPr wrap="none" rtlCol="0">
            <a:spAutoFit/>
          </a:bodyPr>
          <a:lstStyle/>
          <a:p>
            <a:r>
              <a:rPr kumimoji="1" lang="en-US" altLang="ja-JP" dirty="0"/>
              <a:t>Type “g++”</a:t>
            </a:r>
            <a:endParaRPr kumimoji="1" lang="ja-JP" altLang="en-US" dirty="0"/>
          </a:p>
        </p:txBody>
      </p:sp>
      <p:sp>
        <p:nvSpPr>
          <p:cNvPr id="8" name="正方形/長方形 7">
            <a:extLst>
              <a:ext uri="{FF2B5EF4-FFF2-40B4-BE49-F238E27FC236}">
                <a16:creationId xmlns:a16="http://schemas.microsoft.com/office/drawing/2014/main" id="{91A6EAD1-0A77-4D75-8ED7-96242D3D5B64}"/>
              </a:ext>
            </a:extLst>
          </p:cNvPr>
          <p:cNvSpPr/>
          <p:nvPr/>
        </p:nvSpPr>
        <p:spPr>
          <a:xfrm>
            <a:off x="128464" y="2333618"/>
            <a:ext cx="3744416" cy="15927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208643-B257-4894-B306-F0826D761F0F}"/>
              </a:ext>
            </a:extLst>
          </p:cNvPr>
          <p:cNvSpPr txBox="1"/>
          <p:nvPr/>
        </p:nvSpPr>
        <p:spPr>
          <a:xfrm>
            <a:off x="2726039" y="3231551"/>
            <a:ext cx="4669868" cy="369332"/>
          </a:xfrm>
          <a:prstGeom prst="rect">
            <a:avLst/>
          </a:prstGeom>
          <a:solidFill>
            <a:schemeClr val="accent1"/>
          </a:solidFill>
          <a:ln>
            <a:noFill/>
          </a:ln>
        </p:spPr>
        <p:txBody>
          <a:bodyPr wrap="none" rtlCol="0">
            <a:spAutoFit/>
          </a:bodyPr>
          <a:lstStyle/>
          <a:p>
            <a:r>
              <a:rPr kumimoji="1" lang="en-US" altLang="ja-JP" dirty="0"/>
              <a:t>“Skip” </a:t>
            </a:r>
            <a:r>
              <a:rPr kumimoji="1" lang="ja-JP" altLang="en-US" dirty="0"/>
              <a:t>が現れたら「未インストール」を意味する</a:t>
            </a:r>
          </a:p>
        </p:txBody>
      </p:sp>
      <p:cxnSp>
        <p:nvCxnSpPr>
          <p:cNvPr id="12" name="直線矢印コネクタ 11">
            <a:extLst>
              <a:ext uri="{FF2B5EF4-FFF2-40B4-BE49-F238E27FC236}">
                <a16:creationId xmlns:a16="http://schemas.microsoft.com/office/drawing/2014/main" id="{5B1D5701-7A57-43CD-808A-B4BCD7C54516}"/>
              </a:ext>
            </a:extLst>
          </p:cNvPr>
          <p:cNvCxnSpPr>
            <a:cxnSpLocks/>
          </p:cNvCxnSpPr>
          <p:nvPr/>
        </p:nvCxnSpPr>
        <p:spPr>
          <a:xfrm flipH="1" flipV="1">
            <a:off x="3728864" y="2511908"/>
            <a:ext cx="442622" cy="662626"/>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59F83D7-EF44-4517-9EA6-A048256A35C2}"/>
              </a:ext>
            </a:extLst>
          </p:cNvPr>
          <p:cNvSpPr txBox="1"/>
          <p:nvPr/>
        </p:nvSpPr>
        <p:spPr>
          <a:xfrm>
            <a:off x="314717" y="4174485"/>
            <a:ext cx="6736139" cy="954107"/>
          </a:xfrm>
          <a:prstGeom prst="rect">
            <a:avLst/>
          </a:prstGeom>
          <a:solidFill>
            <a:srgbClr val="C00000"/>
          </a:solidFill>
          <a:ln>
            <a:noFill/>
          </a:ln>
        </p:spPr>
        <p:txBody>
          <a:bodyPr wrap="none" rtlCol="0">
            <a:spAutoFit/>
          </a:bodyPr>
          <a:lstStyle/>
          <a:p>
            <a:r>
              <a:rPr kumimoji="1" lang="ja-JP" altLang="en-US" sz="2800" dirty="0">
                <a:solidFill>
                  <a:schemeClr val="bg1"/>
                </a:solidFill>
              </a:rPr>
              <a:t>以下「</a:t>
            </a:r>
            <a:r>
              <a:rPr kumimoji="1" lang="en-US" altLang="ja-JP" sz="2800" dirty="0">
                <a:solidFill>
                  <a:schemeClr val="bg1"/>
                </a:solidFill>
              </a:rPr>
              <a:t>g++</a:t>
            </a:r>
            <a:r>
              <a:rPr kumimoji="1" lang="ja-JP" altLang="en-US" sz="2800" dirty="0">
                <a:solidFill>
                  <a:schemeClr val="bg1"/>
                </a:solidFill>
              </a:rPr>
              <a:t>」を例にマニュアルインストールの</a:t>
            </a:r>
            <a:endParaRPr kumimoji="1" lang="en-US" altLang="ja-JP" sz="2800" dirty="0">
              <a:solidFill>
                <a:schemeClr val="bg1"/>
              </a:solidFill>
            </a:endParaRPr>
          </a:p>
          <a:p>
            <a:r>
              <a:rPr kumimoji="1" lang="ja-JP" altLang="en-US" sz="2800" dirty="0">
                <a:solidFill>
                  <a:schemeClr val="bg1"/>
                </a:solidFill>
              </a:rPr>
              <a:t>実施方法を紹介する</a:t>
            </a:r>
            <a:endParaRPr kumimoji="1" lang="en-US" altLang="ja-JP" sz="2800" dirty="0">
              <a:solidFill>
                <a:schemeClr val="bg1"/>
              </a:solidFill>
            </a:endParaRPr>
          </a:p>
        </p:txBody>
      </p:sp>
    </p:spTree>
    <p:extLst>
      <p:ext uri="{BB962C8B-B14F-4D97-AF65-F5344CB8AC3E}">
        <p14:creationId xmlns:p14="http://schemas.microsoft.com/office/powerpoint/2010/main" val="28876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コンピューターのスクリーンショット&#10;&#10;自動的に生成された説明">
            <a:extLst>
              <a:ext uri="{FF2B5EF4-FFF2-40B4-BE49-F238E27FC236}">
                <a16:creationId xmlns:a16="http://schemas.microsoft.com/office/drawing/2014/main" id="{0A5CD053-F637-4A4C-B887-FC08D5FC1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854"/>
            <a:ext cx="9906000" cy="5572125"/>
          </a:xfrm>
          <a:prstGeom prst="rect">
            <a:avLst/>
          </a:prstGeom>
        </p:spPr>
      </p:pic>
      <p:sp>
        <p:nvSpPr>
          <p:cNvPr id="35842" name="Rectangle 2"/>
          <p:cNvSpPr>
            <a:spLocks noGrp="1" noChangeArrowheads="1"/>
          </p:cNvSpPr>
          <p:nvPr>
            <p:ph type="title"/>
          </p:nvPr>
        </p:nvSpPr>
        <p:spPr>
          <a:xfrm>
            <a:off x="3262724" y="151013"/>
            <a:ext cx="6643276" cy="958627"/>
          </a:xfrm>
        </p:spPr>
        <p:txBody>
          <a:bodyPr/>
          <a:lstStyle/>
          <a:p>
            <a:pPr algn="l" eaLnBrk="1" hangingPunct="1"/>
            <a:r>
              <a:rPr lang="en-US" altLang="ja-JP" b="1" dirty="0"/>
              <a:t>“g++”</a:t>
            </a:r>
            <a:r>
              <a:rPr lang="ja-JP" altLang="en-US" b="1" dirty="0"/>
              <a:t>のインストール例</a:t>
            </a:r>
            <a:r>
              <a:rPr lang="en-US" altLang="ja-JP" b="1" dirty="0"/>
              <a:t> (2/4)</a:t>
            </a:r>
            <a:endParaRPr lang="ja-JP" altLang="en-US"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13</a:t>
            </a:fld>
            <a:endParaRPr lang="en-US" altLang="ja-JP" sz="1000"/>
          </a:p>
        </p:txBody>
      </p:sp>
      <p:sp>
        <p:nvSpPr>
          <p:cNvPr id="8" name="正方形/長方形 7">
            <a:extLst>
              <a:ext uri="{FF2B5EF4-FFF2-40B4-BE49-F238E27FC236}">
                <a16:creationId xmlns:a16="http://schemas.microsoft.com/office/drawing/2014/main" id="{91A6EAD1-0A77-4D75-8ED7-96242D3D5B64}"/>
              </a:ext>
            </a:extLst>
          </p:cNvPr>
          <p:cNvSpPr/>
          <p:nvPr/>
        </p:nvSpPr>
        <p:spPr>
          <a:xfrm>
            <a:off x="128464" y="2333618"/>
            <a:ext cx="3744416" cy="15927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208643-B257-4894-B306-F0826D761F0F}"/>
              </a:ext>
            </a:extLst>
          </p:cNvPr>
          <p:cNvSpPr txBox="1"/>
          <p:nvPr/>
        </p:nvSpPr>
        <p:spPr>
          <a:xfrm>
            <a:off x="4650672" y="3186613"/>
            <a:ext cx="2109873" cy="369332"/>
          </a:xfrm>
          <a:prstGeom prst="rect">
            <a:avLst/>
          </a:prstGeom>
          <a:solidFill>
            <a:schemeClr val="accent1"/>
          </a:solidFill>
          <a:ln>
            <a:noFill/>
          </a:ln>
        </p:spPr>
        <p:txBody>
          <a:bodyPr wrap="none" rtlCol="0">
            <a:spAutoFit/>
          </a:bodyPr>
          <a:lstStyle/>
          <a:p>
            <a:r>
              <a:rPr kumimoji="1" lang="ja-JP" altLang="en-US" dirty="0"/>
              <a:t>プルダウンメニュー</a:t>
            </a:r>
          </a:p>
        </p:txBody>
      </p:sp>
      <p:cxnSp>
        <p:nvCxnSpPr>
          <p:cNvPr id="12" name="直線矢印コネクタ 11">
            <a:extLst>
              <a:ext uri="{FF2B5EF4-FFF2-40B4-BE49-F238E27FC236}">
                <a16:creationId xmlns:a16="http://schemas.microsoft.com/office/drawing/2014/main" id="{5B1D5701-7A57-43CD-808A-B4BCD7C54516}"/>
              </a:ext>
            </a:extLst>
          </p:cNvPr>
          <p:cNvCxnSpPr>
            <a:cxnSpLocks/>
          </p:cNvCxnSpPr>
          <p:nvPr/>
        </p:nvCxnSpPr>
        <p:spPr>
          <a:xfrm flipH="1" flipV="1">
            <a:off x="4953000" y="2413257"/>
            <a:ext cx="442622" cy="662626"/>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61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パソコンのスクリーンショット&#10;&#10;自動的に生成された説明">
            <a:extLst>
              <a:ext uri="{FF2B5EF4-FFF2-40B4-BE49-F238E27FC236}">
                <a16:creationId xmlns:a16="http://schemas.microsoft.com/office/drawing/2014/main" id="{64AA9C42-E3C3-41C2-9B9E-03162D2C7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800"/>
            <a:ext cx="9906000" cy="5572125"/>
          </a:xfrm>
          <a:prstGeom prst="rect">
            <a:avLst/>
          </a:prstGeom>
        </p:spPr>
      </p:pic>
      <p:sp>
        <p:nvSpPr>
          <p:cNvPr id="35842" name="Rectangle 2"/>
          <p:cNvSpPr>
            <a:spLocks noGrp="1" noChangeArrowheads="1"/>
          </p:cNvSpPr>
          <p:nvPr>
            <p:ph type="title"/>
          </p:nvPr>
        </p:nvSpPr>
        <p:spPr>
          <a:xfrm>
            <a:off x="3262724" y="151013"/>
            <a:ext cx="6643276" cy="958627"/>
          </a:xfrm>
        </p:spPr>
        <p:txBody>
          <a:bodyPr/>
          <a:lstStyle/>
          <a:p>
            <a:pPr algn="l" eaLnBrk="1" hangingPunct="1"/>
            <a:r>
              <a:rPr lang="en-US" altLang="ja-JP" b="1" dirty="0"/>
              <a:t>“g++”</a:t>
            </a:r>
            <a:r>
              <a:rPr lang="ja-JP" altLang="en-US" b="1" dirty="0"/>
              <a:t>のインストール例</a:t>
            </a:r>
            <a:r>
              <a:rPr lang="en-US" altLang="ja-JP" b="1" dirty="0"/>
              <a:t> (3/4)</a:t>
            </a:r>
            <a:endParaRPr lang="ja-JP" altLang="en-US"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14</a:t>
            </a:fld>
            <a:endParaRPr lang="en-US" altLang="ja-JP" sz="1000"/>
          </a:p>
        </p:txBody>
      </p:sp>
      <p:sp>
        <p:nvSpPr>
          <p:cNvPr id="10" name="テキスト ボックス 9">
            <a:extLst>
              <a:ext uri="{FF2B5EF4-FFF2-40B4-BE49-F238E27FC236}">
                <a16:creationId xmlns:a16="http://schemas.microsoft.com/office/drawing/2014/main" id="{D8208643-B257-4894-B306-F0826D761F0F}"/>
              </a:ext>
            </a:extLst>
          </p:cNvPr>
          <p:cNvSpPr txBox="1"/>
          <p:nvPr/>
        </p:nvSpPr>
        <p:spPr>
          <a:xfrm>
            <a:off x="4232920" y="3948862"/>
            <a:ext cx="2517036" cy="646331"/>
          </a:xfrm>
          <a:prstGeom prst="rect">
            <a:avLst/>
          </a:prstGeom>
          <a:solidFill>
            <a:schemeClr val="accent1"/>
          </a:solidFill>
          <a:ln>
            <a:noFill/>
          </a:ln>
        </p:spPr>
        <p:txBody>
          <a:bodyPr wrap="none" rtlCol="0">
            <a:spAutoFit/>
          </a:bodyPr>
          <a:lstStyle/>
          <a:p>
            <a:r>
              <a:rPr kumimoji="1" lang="ja-JP" altLang="en-US" dirty="0"/>
              <a:t>適切なバージョンを選択</a:t>
            </a:r>
            <a:endParaRPr kumimoji="1" lang="en-US" altLang="ja-JP" dirty="0"/>
          </a:p>
          <a:p>
            <a:r>
              <a:rPr kumimoji="1" lang="ja-JP" altLang="en-US" dirty="0"/>
              <a:t>（通常は最新版）</a:t>
            </a:r>
          </a:p>
        </p:txBody>
      </p:sp>
    </p:spTree>
    <p:extLst>
      <p:ext uri="{BB962C8B-B14F-4D97-AF65-F5344CB8AC3E}">
        <p14:creationId xmlns:p14="http://schemas.microsoft.com/office/powerpoint/2010/main" val="376018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パソコンのスクリーンショット&#10;&#10;自動的に生成された説明">
            <a:extLst>
              <a:ext uri="{FF2B5EF4-FFF2-40B4-BE49-F238E27FC236}">
                <a16:creationId xmlns:a16="http://schemas.microsoft.com/office/drawing/2014/main" id="{9ACD9E8D-C97A-4239-90B7-EF7D5C3F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800"/>
            <a:ext cx="9906000" cy="5572125"/>
          </a:xfrm>
          <a:prstGeom prst="rect">
            <a:avLst/>
          </a:prstGeom>
        </p:spPr>
      </p:pic>
      <p:sp>
        <p:nvSpPr>
          <p:cNvPr id="35842" name="Rectangle 2"/>
          <p:cNvSpPr>
            <a:spLocks noGrp="1" noChangeArrowheads="1"/>
          </p:cNvSpPr>
          <p:nvPr>
            <p:ph type="title"/>
          </p:nvPr>
        </p:nvSpPr>
        <p:spPr>
          <a:xfrm>
            <a:off x="3262724" y="151013"/>
            <a:ext cx="6678201" cy="958627"/>
          </a:xfrm>
        </p:spPr>
        <p:txBody>
          <a:bodyPr/>
          <a:lstStyle/>
          <a:p>
            <a:pPr algn="l" eaLnBrk="1" hangingPunct="1"/>
            <a:r>
              <a:rPr lang="en-US" altLang="ja-JP" b="1" dirty="0"/>
              <a:t>“g++”</a:t>
            </a:r>
            <a:r>
              <a:rPr lang="ja-JP" altLang="en-US" b="1" dirty="0"/>
              <a:t>のインストール例</a:t>
            </a:r>
            <a:r>
              <a:rPr lang="en-US" altLang="ja-JP" b="1" dirty="0"/>
              <a:t> (4/4)</a:t>
            </a:r>
            <a:endParaRPr lang="ja-JP" altLang="en-US"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15</a:t>
            </a:fld>
            <a:endParaRPr lang="en-US" altLang="ja-JP" sz="1000"/>
          </a:p>
        </p:txBody>
      </p:sp>
      <p:sp>
        <p:nvSpPr>
          <p:cNvPr id="10" name="テキスト ボックス 9">
            <a:extLst>
              <a:ext uri="{FF2B5EF4-FFF2-40B4-BE49-F238E27FC236}">
                <a16:creationId xmlns:a16="http://schemas.microsoft.com/office/drawing/2014/main" id="{D8208643-B257-4894-B306-F0826D761F0F}"/>
              </a:ext>
            </a:extLst>
          </p:cNvPr>
          <p:cNvSpPr txBox="1"/>
          <p:nvPr/>
        </p:nvSpPr>
        <p:spPr>
          <a:xfrm>
            <a:off x="1856656" y="2933968"/>
            <a:ext cx="7645042" cy="646331"/>
          </a:xfrm>
          <a:prstGeom prst="rect">
            <a:avLst/>
          </a:prstGeom>
          <a:solidFill>
            <a:schemeClr val="accent1"/>
          </a:solidFill>
          <a:ln>
            <a:noFill/>
          </a:ln>
        </p:spPr>
        <p:txBody>
          <a:bodyPr wrap="none" rtlCol="0">
            <a:spAutoFit/>
          </a:bodyPr>
          <a:lstStyle/>
          <a:p>
            <a:r>
              <a:rPr kumimoji="1" lang="ja-JP" altLang="en-US" dirty="0"/>
              <a:t>「</a:t>
            </a:r>
            <a:r>
              <a:rPr kumimoji="1" lang="en-US" altLang="ja-JP" dirty="0"/>
              <a:t>Skip</a:t>
            </a:r>
            <a:r>
              <a:rPr kumimoji="1" lang="ja-JP" altLang="en-US" dirty="0"/>
              <a:t>」のかわりにバージョン番号が出てきたら</a:t>
            </a:r>
            <a:r>
              <a:rPr kumimoji="1" lang="en-US" altLang="ja-JP" dirty="0"/>
              <a:t>“g++” </a:t>
            </a:r>
            <a:r>
              <a:rPr kumimoji="1" lang="ja-JP" altLang="en-US" dirty="0"/>
              <a:t>のインストール準備完了</a:t>
            </a:r>
            <a:r>
              <a:rPr kumimoji="1" lang="en-US" altLang="ja-JP" dirty="0"/>
              <a:t/>
            </a:r>
            <a:br>
              <a:rPr kumimoji="1" lang="en-US" altLang="ja-JP" dirty="0"/>
            </a:br>
            <a:r>
              <a:rPr kumimoji="1" lang="ja-JP" altLang="en-US" dirty="0"/>
              <a:t>（インストールは完了していない）</a:t>
            </a:r>
          </a:p>
        </p:txBody>
      </p:sp>
      <p:sp>
        <p:nvSpPr>
          <p:cNvPr id="8" name="テキスト ボックス 7">
            <a:extLst>
              <a:ext uri="{FF2B5EF4-FFF2-40B4-BE49-F238E27FC236}">
                <a16:creationId xmlns:a16="http://schemas.microsoft.com/office/drawing/2014/main" id="{C320A69E-BAC0-4BDE-B777-1669E0B6D1E9}"/>
              </a:ext>
            </a:extLst>
          </p:cNvPr>
          <p:cNvSpPr txBox="1"/>
          <p:nvPr/>
        </p:nvSpPr>
        <p:spPr>
          <a:xfrm>
            <a:off x="7401272" y="5064264"/>
            <a:ext cx="1463862" cy="369332"/>
          </a:xfrm>
          <a:prstGeom prst="rect">
            <a:avLst/>
          </a:prstGeom>
          <a:solidFill>
            <a:schemeClr val="accent1"/>
          </a:solidFill>
          <a:ln>
            <a:noFill/>
          </a:ln>
        </p:spPr>
        <p:txBody>
          <a:bodyPr wrap="none" rtlCol="0">
            <a:spAutoFit/>
          </a:bodyPr>
          <a:lstStyle/>
          <a:p>
            <a:r>
              <a:rPr kumimoji="1" lang="ja-JP" altLang="en-US" dirty="0"/>
              <a:t>ここをクリック</a:t>
            </a:r>
          </a:p>
        </p:txBody>
      </p:sp>
      <p:cxnSp>
        <p:nvCxnSpPr>
          <p:cNvPr id="9" name="直線矢印コネクタ 8">
            <a:extLst>
              <a:ext uri="{FF2B5EF4-FFF2-40B4-BE49-F238E27FC236}">
                <a16:creationId xmlns:a16="http://schemas.microsoft.com/office/drawing/2014/main" id="{791865A9-B298-4373-8416-C71AC35E4788}"/>
              </a:ext>
            </a:extLst>
          </p:cNvPr>
          <p:cNvCxnSpPr>
            <a:cxnSpLocks/>
          </p:cNvCxnSpPr>
          <p:nvPr/>
        </p:nvCxnSpPr>
        <p:spPr>
          <a:xfrm>
            <a:off x="8193360" y="5464886"/>
            <a:ext cx="493482" cy="641149"/>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9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250941"/>
            <a:ext cx="8159080" cy="875973"/>
          </a:xfrm>
        </p:spPr>
        <p:txBody>
          <a:bodyPr/>
          <a:lstStyle/>
          <a:p>
            <a:pPr algn="l" eaLnBrk="1" hangingPunct="1"/>
            <a:r>
              <a:rPr lang="en-US" altLang="ja-JP" b="1" dirty="0"/>
              <a:t>“</a:t>
            </a:r>
            <a:r>
              <a:rPr lang="en-US" altLang="ja-JP" b="1" dirty="0" err="1"/>
              <a:t>gcc</a:t>
            </a:r>
            <a:r>
              <a:rPr lang="en-US" altLang="ja-JP" b="1" dirty="0"/>
              <a:t>”</a:t>
            </a:r>
            <a:r>
              <a:rPr lang="ja-JP" altLang="en-US" b="1" dirty="0"/>
              <a:t>：インストールの確認</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16</a:t>
            </a:fld>
            <a:endParaRPr lang="en-US" altLang="ja-JP" sz="1000"/>
          </a:p>
        </p:txBody>
      </p:sp>
      <p:sp>
        <p:nvSpPr>
          <p:cNvPr id="2" name="テキスト ボックス 1">
            <a:extLst>
              <a:ext uri="{FF2B5EF4-FFF2-40B4-BE49-F238E27FC236}">
                <a16:creationId xmlns:a16="http://schemas.microsoft.com/office/drawing/2014/main" id="{6E9EB3D4-286D-4B89-B301-80072EDE7445}"/>
              </a:ext>
            </a:extLst>
          </p:cNvPr>
          <p:cNvSpPr txBox="1"/>
          <p:nvPr/>
        </p:nvSpPr>
        <p:spPr>
          <a:xfrm>
            <a:off x="308484" y="1536174"/>
            <a:ext cx="9289032" cy="3776418"/>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a:t>
            </a:r>
            <a:r>
              <a:rPr lang="en-US" altLang="ja-JP" sz="1400" b="1" dirty="0" err="1">
                <a:solidFill>
                  <a:srgbClr val="FFFF00"/>
                </a:solidFill>
                <a:latin typeface="ＭＳ ゴシック" panose="020B0609070205080204" pitchFamily="49" charset="-128"/>
                <a:ea typeface="ＭＳ ゴシック" panose="020B0609070205080204" pitchFamily="49" charset="-128"/>
              </a:rPr>
              <a:t>gcc</a:t>
            </a:r>
            <a:r>
              <a:rPr lang="en-US" altLang="ja-JP" sz="1400" b="1" dirty="0">
                <a:solidFill>
                  <a:srgbClr val="FFFF00"/>
                </a:solidFill>
                <a:latin typeface="ＭＳ ゴシック" panose="020B0609070205080204" pitchFamily="49" charset="-128"/>
                <a:ea typeface="ＭＳ ゴシック" panose="020B0609070205080204" pitchFamily="49" charset="-128"/>
              </a:rPr>
              <a:t> -v</a:t>
            </a:r>
          </a:p>
          <a:p>
            <a:pPr>
              <a:lnSpc>
                <a:spcPct val="90000"/>
              </a:lnSpc>
            </a:pP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組み込み </a:t>
            </a:r>
            <a:r>
              <a:rPr lang="en-US" altLang="ja-JP" sz="1400" dirty="0">
                <a:solidFill>
                  <a:schemeClr val="bg1"/>
                </a:solidFill>
                <a:latin typeface="ＭＳ ゴシック" panose="020B0609070205080204" pitchFamily="49" charset="-128"/>
                <a:ea typeface="ＭＳ ゴシック" panose="020B0609070205080204" pitchFamily="49" charset="-128"/>
              </a:rPr>
              <a:t>spec </a:t>
            </a:r>
            <a:r>
              <a:rPr lang="ja-JP" altLang="en-US" sz="1400" dirty="0">
                <a:solidFill>
                  <a:schemeClr val="bg1"/>
                </a:solidFill>
                <a:latin typeface="ＭＳ ゴシック" panose="020B0609070205080204" pitchFamily="49" charset="-128"/>
                <a:ea typeface="ＭＳ ゴシック" panose="020B0609070205080204" pitchFamily="49" charset="-128"/>
              </a:rPr>
              <a:t>を使用しています。</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COLLECT_GCC=</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COLLECT_LTO_WRAPPER=/</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/lib/</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/x86_64-pc-cygwin/9.3.0/lto-wrapper.exe</a:t>
            </a: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ターゲット</a:t>
            </a:r>
            <a:r>
              <a:rPr lang="en-US" altLang="ja-JP" sz="1400" dirty="0">
                <a:solidFill>
                  <a:schemeClr val="bg1"/>
                </a:solidFill>
                <a:latin typeface="ＭＳ ゴシック" panose="020B0609070205080204" pitchFamily="49" charset="-128"/>
                <a:ea typeface="ＭＳ ゴシック" panose="020B0609070205080204" pitchFamily="49" charset="-128"/>
              </a:rPr>
              <a:t>: x86_64-pc-cygwin</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configure </a:t>
            </a:r>
            <a:r>
              <a:rPr lang="ja-JP" altLang="en-US" sz="1400" dirty="0">
                <a:solidFill>
                  <a:schemeClr val="bg1"/>
                </a:solidFill>
                <a:latin typeface="ＭＳ ゴシック" panose="020B0609070205080204" pitchFamily="49" charset="-128"/>
                <a:ea typeface="ＭＳ ゴシック" panose="020B0609070205080204" pitchFamily="49" charset="-128"/>
              </a:rPr>
              <a:t>設定</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cygdrive</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i</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szsz</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tmpp</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/gcc-9.3.0-1.x86_64/</a:t>
            </a:r>
            <a:r>
              <a:rPr lang="en-US" altLang="ja-JP" sz="1400" dirty="0" err="1">
                <a:solidFill>
                  <a:schemeClr val="bg1"/>
                </a:solidFill>
                <a:latin typeface="ＭＳ ゴシック" panose="020B0609070205080204" pitchFamily="49" charset="-128"/>
                <a:ea typeface="ＭＳ ゴシック" panose="020B0609070205080204" pitchFamily="49" charset="-128"/>
              </a:rPr>
              <a:t>src</a:t>
            </a:r>
            <a:r>
              <a:rPr lang="en-US" altLang="ja-JP" sz="1400" dirty="0">
                <a:solidFill>
                  <a:schemeClr val="bg1"/>
                </a:solidFill>
                <a:latin typeface="ＭＳ ゴシック" panose="020B0609070205080204" pitchFamily="49" charset="-128"/>
                <a:ea typeface="ＭＳ ゴシック" panose="020B0609070205080204" pitchFamily="49" charset="-128"/>
              </a:rPr>
              <a:t>/gcc-9.3.0/configure --</a:t>
            </a:r>
            <a:r>
              <a:rPr lang="en-US" altLang="ja-JP" sz="1400" dirty="0" err="1">
                <a:solidFill>
                  <a:schemeClr val="bg1"/>
                </a:solidFill>
                <a:latin typeface="ＭＳ ゴシック" panose="020B0609070205080204" pitchFamily="49" charset="-128"/>
                <a:ea typeface="ＭＳ ゴシック" panose="020B0609070205080204" pitchFamily="49" charset="-128"/>
              </a:rPr>
              <a:t>srcdir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cygdrive</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i</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szsz</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tmpp</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/gcc-9.3.0-1.x86_64/</a:t>
            </a:r>
            <a:r>
              <a:rPr lang="en-US" altLang="ja-JP" sz="1400" dirty="0" err="1">
                <a:solidFill>
                  <a:schemeClr val="bg1"/>
                </a:solidFill>
                <a:latin typeface="ＭＳ ゴシック" panose="020B0609070205080204" pitchFamily="49" charset="-128"/>
                <a:ea typeface="ＭＳ ゴシック" panose="020B0609070205080204" pitchFamily="49" charset="-128"/>
              </a:rPr>
              <a:t>src</a:t>
            </a:r>
            <a:r>
              <a:rPr lang="en-US" altLang="ja-JP" sz="1400" dirty="0">
                <a:solidFill>
                  <a:schemeClr val="bg1"/>
                </a:solidFill>
                <a:latin typeface="ＭＳ ゴシック" panose="020B0609070205080204" pitchFamily="49" charset="-128"/>
                <a:ea typeface="ＭＳ ゴシック" panose="020B0609070205080204" pitchFamily="49" charset="-128"/>
              </a:rPr>
              <a:t>/gcc-9.3.0 --prefix=/</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 --exec-prefix=/</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localstatedir</a:t>
            </a:r>
            <a:r>
              <a:rPr lang="en-US" altLang="ja-JP" sz="1400" dirty="0">
                <a:solidFill>
                  <a:schemeClr val="bg1"/>
                </a:solidFill>
                <a:latin typeface="ＭＳ ゴシック" panose="020B0609070205080204" pitchFamily="49" charset="-128"/>
                <a:ea typeface="ＭＳ ゴシック" panose="020B0609070205080204" pitchFamily="49" charset="-128"/>
              </a:rPr>
              <a:t>=/var --</a:t>
            </a:r>
            <a:r>
              <a:rPr lang="en-US" altLang="ja-JP" sz="1400" dirty="0" err="1">
                <a:solidFill>
                  <a:schemeClr val="bg1"/>
                </a:solidFill>
                <a:latin typeface="ＭＳ ゴシック" panose="020B0609070205080204" pitchFamily="49" charset="-128"/>
                <a:ea typeface="ＭＳ ゴシック" panose="020B0609070205080204" pitchFamily="49" charset="-128"/>
              </a:rPr>
              <a:t>sysconfdir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etc</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docdir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/share/doc/</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htmldir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/share/doc/</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/html -C --build=x86_64-pc-cygwin --host=x86_64-pc-cygwin --target=x86_64-pc-cygwin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libiconv</a:t>
            </a:r>
            <a:r>
              <a:rPr lang="en-US" altLang="ja-JP" sz="1400" dirty="0">
                <a:solidFill>
                  <a:schemeClr val="bg1"/>
                </a:solidFill>
                <a:latin typeface="ＭＳ ゴシック" panose="020B0609070205080204" pitchFamily="49" charset="-128"/>
                <a:ea typeface="ＭＳ ゴシック" panose="020B0609070205080204" pitchFamily="49" charset="-128"/>
              </a:rPr>
              <a:t>-prefix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libintl</a:t>
            </a:r>
            <a:r>
              <a:rPr lang="en-US" altLang="ja-JP" sz="1400" dirty="0">
                <a:solidFill>
                  <a:schemeClr val="bg1"/>
                </a:solidFill>
                <a:latin typeface="ＭＳ ゴシック" panose="020B0609070205080204" pitchFamily="49" charset="-128"/>
                <a:ea typeface="ＭＳ ゴシック" panose="020B0609070205080204" pitchFamily="49" charset="-128"/>
              </a:rPr>
              <a:t>-prefix --</a:t>
            </a:r>
            <a:r>
              <a:rPr lang="en-US" altLang="ja-JP" sz="1400" dirty="0" err="1">
                <a:solidFill>
                  <a:schemeClr val="bg1"/>
                </a:solidFill>
                <a:latin typeface="ＭＳ ゴシック" panose="020B0609070205080204" pitchFamily="49" charset="-128"/>
                <a:ea typeface="ＭＳ ゴシック" panose="020B0609070205080204" pitchFamily="49" charset="-128"/>
              </a:rPr>
              <a:t>libexecdir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/lib --enable-shared --enable-shared-</a:t>
            </a:r>
            <a:r>
              <a:rPr lang="en-US" altLang="ja-JP" sz="1400" dirty="0" err="1">
                <a:solidFill>
                  <a:schemeClr val="bg1"/>
                </a:solidFill>
                <a:latin typeface="ＭＳ ゴシック" panose="020B0609070205080204" pitchFamily="49" charset="-128"/>
                <a:ea typeface="ＭＳ ゴシック" panose="020B0609070205080204" pitchFamily="49" charset="-128"/>
              </a:rPr>
              <a:t>libgcc</a:t>
            </a:r>
            <a:r>
              <a:rPr lang="en-US" altLang="ja-JP" sz="1400" dirty="0">
                <a:solidFill>
                  <a:schemeClr val="bg1"/>
                </a:solidFill>
                <a:latin typeface="ＭＳ ゴシック" panose="020B0609070205080204" pitchFamily="49" charset="-128"/>
                <a:ea typeface="ＭＳ ゴシック" panose="020B0609070205080204" pitchFamily="49" charset="-128"/>
              </a:rPr>
              <a:t> --enable-static --enable-version-specific-runtime-libs --enable-bootstrap --enable-__</a:t>
            </a:r>
            <a:r>
              <a:rPr lang="en-US" altLang="ja-JP" sz="1400" dirty="0" err="1">
                <a:solidFill>
                  <a:schemeClr val="bg1"/>
                </a:solidFill>
                <a:latin typeface="ＭＳ ゴシック" panose="020B0609070205080204" pitchFamily="49" charset="-128"/>
                <a:ea typeface="ＭＳ ゴシック" panose="020B0609070205080204" pitchFamily="49" charset="-128"/>
              </a:rPr>
              <a:t>cxa_atexit</a:t>
            </a:r>
            <a:r>
              <a:rPr lang="en-US" altLang="ja-JP" sz="1400" dirty="0">
                <a:solidFill>
                  <a:schemeClr val="bg1"/>
                </a:solidFill>
                <a:latin typeface="ＭＳ ゴシック" panose="020B0609070205080204" pitchFamily="49" charset="-128"/>
                <a:ea typeface="ＭＳ ゴシック" panose="020B0609070205080204" pitchFamily="49" charset="-128"/>
              </a:rPr>
              <a:t> --with-dwarf2 --with-tune=generic --enable-languages=</a:t>
            </a:r>
            <a:r>
              <a:rPr lang="en-US" altLang="ja-JP" sz="1400" dirty="0" err="1">
                <a:solidFill>
                  <a:schemeClr val="bg1"/>
                </a:solidFill>
                <a:latin typeface="ＭＳ ゴシック" panose="020B0609070205080204" pitchFamily="49" charset="-128"/>
                <a:ea typeface="ＭＳ ゴシック" panose="020B0609070205080204" pitchFamily="49" charset="-128"/>
              </a:rPr>
              <a:t>c,c</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fortran,lto,objc,obj-c</a:t>
            </a:r>
            <a:r>
              <a:rPr lang="en-US" altLang="ja-JP" sz="1400" dirty="0">
                <a:solidFill>
                  <a:schemeClr val="bg1"/>
                </a:solidFill>
                <a:latin typeface="ＭＳ ゴシック" panose="020B0609070205080204" pitchFamily="49" charset="-128"/>
                <a:ea typeface="ＭＳ ゴシック" panose="020B0609070205080204" pitchFamily="49" charset="-128"/>
              </a:rPr>
              <a:t>++ --enable-graphite --enable-threads=</a:t>
            </a:r>
            <a:r>
              <a:rPr lang="en-US" altLang="ja-JP" sz="1400" dirty="0" err="1">
                <a:solidFill>
                  <a:schemeClr val="bg1"/>
                </a:solidFill>
                <a:latin typeface="ＭＳ ゴシック" panose="020B0609070205080204" pitchFamily="49" charset="-128"/>
                <a:ea typeface="ＭＳ ゴシック" panose="020B0609070205080204" pitchFamily="49" charset="-128"/>
              </a:rPr>
              <a:t>posix</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libatomic</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libgomp</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libquadmath</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libquadmath</a:t>
            </a:r>
            <a:r>
              <a:rPr lang="en-US" altLang="ja-JP" sz="1400" dirty="0">
                <a:solidFill>
                  <a:schemeClr val="bg1"/>
                </a:solidFill>
                <a:latin typeface="ＭＳ ゴシック" panose="020B0609070205080204" pitchFamily="49" charset="-128"/>
                <a:ea typeface="ＭＳ ゴシック" panose="020B0609070205080204" pitchFamily="49" charset="-128"/>
              </a:rPr>
              <a:t>-support --disable-</a:t>
            </a:r>
            <a:r>
              <a:rPr lang="en-US" altLang="ja-JP" sz="1400" dirty="0" err="1">
                <a:solidFill>
                  <a:schemeClr val="bg1"/>
                </a:solidFill>
                <a:latin typeface="ＭＳ ゴシック" panose="020B0609070205080204" pitchFamily="49" charset="-128"/>
                <a:ea typeface="ＭＳ ゴシック" panose="020B0609070205080204" pitchFamily="49" charset="-128"/>
              </a:rPr>
              <a:t>libssp</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libada</a:t>
            </a:r>
            <a:r>
              <a:rPr lang="en-US" altLang="ja-JP" sz="1400" dirty="0">
                <a:solidFill>
                  <a:schemeClr val="bg1"/>
                </a:solidFill>
                <a:latin typeface="ＭＳ ゴシック" panose="020B0609070205080204" pitchFamily="49" charset="-128"/>
                <a:ea typeface="ＭＳ ゴシック" panose="020B0609070205080204" pitchFamily="49" charset="-128"/>
              </a:rPr>
              <a:t> --disable-</a:t>
            </a:r>
            <a:r>
              <a:rPr lang="en-US" altLang="ja-JP" sz="1400" dirty="0" err="1">
                <a:solidFill>
                  <a:schemeClr val="bg1"/>
                </a:solidFill>
                <a:latin typeface="ＭＳ ゴシック" panose="020B0609070205080204" pitchFamily="49" charset="-128"/>
                <a:ea typeface="ＭＳ ゴシック" panose="020B0609070205080204" pitchFamily="49" charset="-128"/>
              </a:rPr>
              <a:t>symvers</a:t>
            </a:r>
            <a:r>
              <a:rPr lang="en-US" altLang="ja-JP" sz="1400" dirty="0">
                <a:solidFill>
                  <a:schemeClr val="bg1"/>
                </a:solidFill>
                <a:latin typeface="ＭＳ ゴシック" panose="020B0609070205080204" pitchFamily="49" charset="-128"/>
                <a:ea typeface="ＭＳ ゴシック" panose="020B0609070205080204" pitchFamily="49" charset="-128"/>
              </a:rPr>
              <a:t> --with-gnu-</a:t>
            </a:r>
            <a:r>
              <a:rPr lang="en-US" altLang="ja-JP" sz="1400" dirty="0" err="1">
                <a:solidFill>
                  <a:schemeClr val="bg1"/>
                </a:solidFill>
                <a:latin typeface="ＭＳ ゴシック" panose="020B0609070205080204" pitchFamily="49" charset="-128"/>
                <a:ea typeface="ＭＳ ゴシック" panose="020B0609070205080204" pitchFamily="49" charset="-128"/>
              </a:rPr>
              <a:t>ld</a:t>
            </a:r>
            <a:r>
              <a:rPr lang="en-US" altLang="ja-JP" sz="1400" dirty="0">
                <a:solidFill>
                  <a:schemeClr val="bg1"/>
                </a:solidFill>
                <a:latin typeface="ＭＳ ゴシック" panose="020B0609070205080204" pitchFamily="49" charset="-128"/>
                <a:ea typeface="ＭＳ ゴシック" panose="020B0609070205080204" pitchFamily="49" charset="-128"/>
              </a:rPr>
              <a:t> --with-gnu-as --with-</a:t>
            </a:r>
            <a:r>
              <a:rPr lang="en-US" altLang="ja-JP" sz="1400" dirty="0" err="1">
                <a:solidFill>
                  <a:schemeClr val="bg1"/>
                </a:solidFill>
                <a:latin typeface="ＭＳ ゴシック" panose="020B0609070205080204" pitchFamily="49" charset="-128"/>
                <a:ea typeface="ＭＳ ゴシック" panose="020B0609070205080204" pitchFamily="49" charset="-128"/>
              </a:rPr>
              <a:t>cloog</a:t>
            </a:r>
            <a:r>
              <a:rPr lang="en-US" altLang="ja-JP" sz="1400" dirty="0">
                <a:solidFill>
                  <a:schemeClr val="bg1"/>
                </a:solidFill>
                <a:latin typeface="ＭＳ ゴシック" panose="020B0609070205080204" pitchFamily="49" charset="-128"/>
                <a:ea typeface="ＭＳ ゴシック" panose="020B0609070205080204" pitchFamily="49" charset="-128"/>
              </a:rPr>
              <a:t>-include=/</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/include/</a:t>
            </a:r>
            <a:r>
              <a:rPr lang="en-US" altLang="ja-JP" sz="1400" dirty="0" err="1">
                <a:solidFill>
                  <a:schemeClr val="bg1"/>
                </a:solidFill>
                <a:latin typeface="ＭＳ ゴシック" panose="020B0609070205080204" pitchFamily="49" charset="-128"/>
                <a:ea typeface="ＭＳ ゴシック" panose="020B0609070205080204" pitchFamily="49" charset="-128"/>
              </a:rPr>
              <a:t>cloog-isl</a:t>
            </a:r>
            <a:r>
              <a:rPr lang="en-US" altLang="ja-JP" sz="1400" dirty="0">
                <a:solidFill>
                  <a:schemeClr val="bg1"/>
                </a:solidFill>
                <a:latin typeface="ＭＳ ゴシック" panose="020B0609070205080204" pitchFamily="49" charset="-128"/>
                <a:ea typeface="ＭＳ ゴシック" panose="020B0609070205080204" pitchFamily="49" charset="-128"/>
              </a:rPr>
              <a:t>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libiconv</a:t>
            </a:r>
            <a:r>
              <a:rPr lang="en-US" altLang="ja-JP" sz="1400" dirty="0">
                <a:solidFill>
                  <a:schemeClr val="bg1"/>
                </a:solidFill>
                <a:latin typeface="ＭＳ ゴシック" panose="020B0609070205080204" pitchFamily="49" charset="-128"/>
                <a:ea typeface="ＭＳ ゴシック" panose="020B0609070205080204" pitchFamily="49" charset="-128"/>
              </a:rPr>
              <a:t>-prefix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libintl</a:t>
            </a:r>
            <a:r>
              <a:rPr lang="en-US" altLang="ja-JP" sz="1400" dirty="0">
                <a:solidFill>
                  <a:schemeClr val="bg1"/>
                </a:solidFill>
                <a:latin typeface="ＭＳ ゴシック" panose="020B0609070205080204" pitchFamily="49" charset="-128"/>
                <a:ea typeface="ＭＳ ゴシック" panose="020B0609070205080204" pitchFamily="49" charset="-128"/>
              </a:rPr>
              <a:t>-prefix --with-system-</a:t>
            </a:r>
            <a:r>
              <a:rPr lang="en-US" altLang="ja-JP" sz="1400" dirty="0" err="1">
                <a:solidFill>
                  <a:schemeClr val="bg1"/>
                </a:solidFill>
                <a:latin typeface="ＭＳ ゴシック" panose="020B0609070205080204" pitchFamily="49" charset="-128"/>
                <a:ea typeface="ＭＳ ゴシック" panose="020B0609070205080204" pitchFamily="49" charset="-128"/>
              </a:rPr>
              <a:t>zlib</a:t>
            </a:r>
            <a:r>
              <a:rPr lang="en-US" altLang="ja-JP" sz="1400" dirty="0">
                <a:solidFill>
                  <a:schemeClr val="bg1"/>
                </a:solidFill>
                <a:latin typeface="ＭＳ ゴシック" panose="020B0609070205080204" pitchFamily="49" charset="-128"/>
                <a:ea typeface="ＭＳ ゴシック" panose="020B0609070205080204" pitchFamily="49" charset="-128"/>
              </a:rPr>
              <a:t> --enable-linker-build-id --with-default-</a:t>
            </a:r>
            <a:r>
              <a:rPr lang="en-US" altLang="ja-JP" sz="1400" dirty="0" err="1">
                <a:solidFill>
                  <a:schemeClr val="bg1"/>
                </a:solidFill>
                <a:latin typeface="ＭＳ ゴシック" panose="020B0609070205080204" pitchFamily="49" charset="-128"/>
                <a:ea typeface="ＭＳ ゴシック" panose="020B0609070205080204" pitchFamily="49" charset="-128"/>
              </a:rPr>
              <a:t>libstdcxx</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abi</a:t>
            </a:r>
            <a:r>
              <a:rPr lang="en-US" altLang="ja-JP" sz="1400" dirty="0">
                <a:solidFill>
                  <a:schemeClr val="bg1"/>
                </a:solidFill>
                <a:latin typeface="ＭＳ ゴシック" panose="020B0609070205080204" pitchFamily="49" charset="-128"/>
                <a:ea typeface="ＭＳ ゴシック" panose="020B0609070205080204" pitchFamily="49" charset="-128"/>
              </a:rPr>
              <a:t>=gcc4-compatible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libstdcxx</a:t>
            </a:r>
            <a:r>
              <a:rPr lang="en-US" altLang="ja-JP" sz="1400" dirty="0">
                <a:solidFill>
                  <a:schemeClr val="bg1"/>
                </a:solidFill>
                <a:latin typeface="ＭＳ ゴシック" panose="020B0609070205080204" pitchFamily="49" charset="-128"/>
                <a:ea typeface="ＭＳ ゴシック" panose="020B0609070205080204" pitchFamily="49" charset="-128"/>
              </a:rPr>
              <a:t>-filesystem-</a:t>
            </a:r>
            <a:r>
              <a:rPr lang="en-US" altLang="ja-JP" sz="1400" dirty="0" err="1">
                <a:solidFill>
                  <a:schemeClr val="bg1"/>
                </a:solidFill>
                <a:latin typeface="ＭＳ ゴシック" panose="020B0609070205080204" pitchFamily="49" charset="-128"/>
                <a:ea typeface="ＭＳ ゴシック" panose="020B0609070205080204" pitchFamily="49" charset="-128"/>
              </a:rPr>
              <a:t>ts</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スレッドモデル</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posix</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ja-JP" altLang="en-US" sz="1400" dirty="0">
                <a:solidFill>
                  <a:schemeClr val="bg1"/>
                </a:solidFill>
                <a:latin typeface="ＭＳ ゴシック" panose="020B0609070205080204" pitchFamily="49" charset="-128"/>
                <a:ea typeface="ＭＳ ゴシック" panose="020B0609070205080204" pitchFamily="49" charset="-128"/>
              </a:rPr>
              <a:t>バージョン </a:t>
            </a:r>
            <a:r>
              <a:rPr lang="en-US" altLang="ja-JP" sz="1400" dirty="0">
                <a:solidFill>
                  <a:schemeClr val="bg1"/>
                </a:solidFill>
                <a:latin typeface="ＭＳ ゴシック" panose="020B0609070205080204" pitchFamily="49" charset="-128"/>
                <a:ea typeface="ＭＳ ゴシック" panose="020B0609070205080204" pitchFamily="49" charset="-128"/>
              </a:rPr>
              <a:t>9.3.0 (GCC)</a:t>
            </a:r>
          </a:p>
        </p:txBody>
      </p:sp>
    </p:spTree>
    <p:extLst>
      <p:ext uri="{BB962C8B-B14F-4D97-AF65-F5344CB8AC3E}">
        <p14:creationId xmlns:p14="http://schemas.microsoft.com/office/powerpoint/2010/main" val="63474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250941"/>
            <a:ext cx="8159080" cy="875973"/>
          </a:xfrm>
        </p:spPr>
        <p:txBody>
          <a:bodyPr/>
          <a:lstStyle/>
          <a:p>
            <a:pPr algn="l" eaLnBrk="1" hangingPunct="1"/>
            <a:r>
              <a:rPr lang="en-US" altLang="ja-JP" b="1" dirty="0"/>
              <a:t>“</a:t>
            </a:r>
            <a:r>
              <a:rPr lang="en-US" altLang="ja-JP" b="1" dirty="0" err="1"/>
              <a:t>gfortran</a:t>
            </a:r>
            <a:r>
              <a:rPr lang="en-US" altLang="ja-JP" b="1" dirty="0"/>
              <a:t>”</a:t>
            </a:r>
            <a:r>
              <a:rPr lang="ja-JP" altLang="en-US" b="1" dirty="0"/>
              <a:t> ：インストールの確認</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17</a:t>
            </a:fld>
            <a:endParaRPr lang="en-US" altLang="ja-JP" sz="1000"/>
          </a:p>
        </p:txBody>
      </p:sp>
      <p:sp>
        <p:nvSpPr>
          <p:cNvPr id="2" name="テキスト ボックス 1">
            <a:extLst>
              <a:ext uri="{FF2B5EF4-FFF2-40B4-BE49-F238E27FC236}">
                <a16:creationId xmlns:a16="http://schemas.microsoft.com/office/drawing/2014/main" id="{6E9EB3D4-286D-4B89-B301-80072EDE7445}"/>
              </a:ext>
            </a:extLst>
          </p:cNvPr>
          <p:cNvSpPr txBox="1"/>
          <p:nvPr/>
        </p:nvSpPr>
        <p:spPr>
          <a:xfrm>
            <a:off x="416496" y="1772816"/>
            <a:ext cx="9289032" cy="4125074"/>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a:t>
            </a:r>
            <a:r>
              <a:rPr lang="en-US" altLang="ja-JP" sz="1400" b="1" dirty="0" err="1">
                <a:solidFill>
                  <a:srgbClr val="FFFF00"/>
                </a:solidFill>
                <a:latin typeface="ＭＳ ゴシック" panose="020B0609070205080204" pitchFamily="49" charset="-128"/>
                <a:ea typeface="ＭＳ ゴシック" panose="020B0609070205080204" pitchFamily="49" charset="-128"/>
              </a:rPr>
              <a:t>gfortran</a:t>
            </a:r>
            <a:r>
              <a:rPr lang="en-US" altLang="ja-JP" sz="1400" b="1" dirty="0">
                <a:solidFill>
                  <a:srgbClr val="FFFF00"/>
                </a:solidFill>
                <a:latin typeface="ＭＳ ゴシック" panose="020B0609070205080204" pitchFamily="49" charset="-128"/>
                <a:ea typeface="ＭＳ ゴシック" panose="020B0609070205080204" pitchFamily="49" charset="-128"/>
              </a:rPr>
              <a:t> –v</a:t>
            </a:r>
          </a:p>
          <a:p>
            <a:pPr>
              <a:lnSpc>
                <a:spcPct val="90000"/>
              </a:lnSpc>
            </a:pP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組み込み </a:t>
            </a:r>
            <a:r>
              <a:rPr lang="en-US" altLang="ja-JP" sz="1400" dirty="0">
                <a:solidFill>
                  <a:schemeClr val="bg1"/>
                </a:solidFill>
                <a:latin typeface="ＭＳ ゴシック" panose="020B0609070205080204" pitchFamily="49" charset="-128"/>
                <a:ea typeface="ＭＳ ゴシック" panose="020B0609070205080204" pitchFamily="49" charset="-128"/>
              </a:rPr>
              <a:t>spec </a:t>
            </a:r>
            <a:r>
              <a:rPr lang="ja-JP" altLang="en-US" sz="1400" dirty="0">
                <a:solidFill>
                  <a:schemeClr val="bg1"/>
                </a:solidFill>
                <a:latin typeface="ＭＳ ゴシック" panose="020B0609070205080204" pitchFamily="49" charset="-128"/>
                <a:ea typeface="ＭＳ ゴシック" panose="020B0609070205080204" pitchFamily="49" charset="-128"/>
              </a:rPr>
              <a:t>を使用しています。</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COLLECT_GCC=</a:t>
            </a:r>
            <a:r>
              <a:rPr lang="en-US" altLang="ja-JP" sz="1400" dirty="0" err="1">
                <a:solidFill>
                  <a:schemeClr val="bg1"/>
                </a:solidFill>
                <a:latin typeface="ＭＳ ゴシック" panose="020B0609070205080204" pitchFamily="49" charset="-128"/>
                <a:ea typeface="ＭＳ ゴシック" panose="020B0609070205080204" pitchFamily="49" charset="-128"/>
              </a:rPr>
              <a:t>gfortran</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ターゲット</a:t>
            </a:r>
            <a:r>
              <a:rPr lang="en-US" altLang="ja-JP" sz="1400" dirty="0">
                <a:solidFill>
                  <a:schemeClr val="bg1"/>
                </a:solidFill>
                <a:latin typeface="ＭＳ ゴシック" panose="020B0609070205080204" pitchFamily="49" charset="-128"/>
                <a:ea typeface="ＭＳ ゴシック" panose="020B0609070205080204" pitchFamily="49" charset="-128"/>
              </a:rPr>
              <a:t>: x86_64-pc-cygwin</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configure </a:t>
            </a:r>
            <a:r>
              <a:rPr lang="ja-JP" altLang="en-US" sz="1400" dirty="0">
                <a:solidFill>
                  <a:schemeClr val="bg1"/>
                </a:solidFill>
                <a:latin typeface="ＭＳ ゴシック" panose="020B0609070205080204" pitchFamily="49" charset="-128"/>
                <a:ea typeface="ＭＳ ゴシック" panose="020B0609070205080204" pitchFamily="49" charset="-128"/>
              </a:rPr>
              <a:t>設定</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cygdrive</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i</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szsz</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tmpp</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/gcc-9.3.0-1.x86_64/</a:t>
            </a:r>
            <a:r>
              <a:rPr lang="en-US" altLang="ja-JP" sz="1400" dirty="0" err="1">
                <a:solidFill>
                  <a:schemeClr val="bg1"/>
                </a:solidFill>
                <a:latin typeface="ＭＳ ゴシック" panose="020B0609070205080204" pitchFamily="49" charset="-128"/>
                <a:ea typeface="ＭＳ ゴシック" panose="020B0609070205080204" pitchFamily="49" charset="-128"/>
              </a:rPr>
              <a:t>src</a:t>
            </a:r>
            <a:r>
              <a:rPr lang="en-US" altLang="ja-JP" sz="1400" dirty="0">
                <a:solidFill>
                  <a:schemeClr val="bg1"/>
                </a:solidFill>
                <a:latin typeface="ＭＳ ゴシック" panose="020B0609070205080204" pitchFamily="49" charset="-128"/>
                <a:ea typeface="ＭＳ ゴシック" panose="020B0609070205080204" pitchFamily="49" charset="-128"/>
              </a:rPr>
              <a:t>/gcc-9.3.0/</a:t>
            </a:r>
            <a:r>
              <a:rPr lang="en-US" altLang="ja-JP" sz="1400" dirty="0" err="1">
                <a:solidFill>
                  <a:schemeClr val="bg1"/>
                </a:solidFill>
                <a:latin typeface="ＭＳ ゴシック" panose="020B0609070205080204" pitchFamily="49" charset="-128"/>
                <a:ea typeface="ＭＳ ゴシック" panose="020B0609070205080204" pitchFamily="49" charset="-128"/>
              </a:rPr>
              <a:t>confi</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gure</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srcdir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cygdrive</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i</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szsz</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tmpp</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/gcc-9.3.0-1.x86_64/</a:t>
            </a:r>
            <a:r>
              <a:rPr lang="en-US" altLang="ja-JP" sz="1400" dirty="0" err="1">
                <a:solidFill>
                  <a:schemeClr val="bg1"/>
                </a:solidFill>
                <a:latin typeface="ＭＳ ゴシック" panose="020B0609070205080204" pitchFamily="49" charset="-128"/>
                <a:ea typeface="ＭＳ ゴシック" panose="020B0609070205080204" pitchFamily="49" charset="-128"/>
              </a:rPr>
              <a:t>src</a:t>
            </a:r>
            <a:r>
              <a:rPr lang="en-US" altLang="ja-JP" sz="1400" dirty="0">
                <a:solidFill>
                  <a:schemeClr val="bg1"/>
                </a:solidFill>
                <a:latin typeface="ＭＳ ゴシック" panose="020B0609070205080204" pitchFamily="49" charset="-128"/>
                <a:ea typeface="ＭＳ ゴシック" panose="020B0609070205080204" pitchFamily="49" charset="-128"/>
              </a:rPr>
              <a:t>/gcc-9.3.0 --</a:t>
            </a:r>
            <a:r>
              <a:rPr lang="en-US" altLang="ja-JP" sz="1400" dirty="0" err="1">
                <a:solidFill>
                  <a:schemeClr val="bg1"/>
                </a:solidFill>
                <a:latin typeface="ＭＳ ゴシック" panose="020B0609070205080204" pitchFamily="49" charset="-128"/>
                <a:ea typeface="ＭＳ ゴシック" panose="020B0609070205080204" pitchFamily="49" charset="-128"/>
              </a:rPr>
              <a:t>prefi</a:t>
            </a:r>
            <a:r>
              <a:rPr lang="en-US" altLang="ja-JP" sz="1400" dirty="0">
                <a:solidFill>
                  <a:schemeClr val="bg1"/>
                </a:solidFill>
                <a:latin typeface="ＭＳ ゴシック" panose="020B0609070205080204" pitchFamily="49" charset="-128"/>
                <a:ea typeface="ＭＳ ゴシック" panose="020B0609070205080204" pitchFamily="49" charset="-128"/>
              </a:rPr>
              <a:t>                                                       x=/</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 --exec-prefix=/</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localstatedir</a:t>
            </a:r>
            <a:r>
              <a:rPr lang="en-US" altLang="ja-JP" sz="1400" dirty="0">
                <a:solidFill>
                  <a:schemeClr val="bg1"/>
                </a:solidFill>
                <a:latin typeface="ＭＳ ゴシック" panose="020B0609070205080204" pitchFamily="49" charset="-128"/>
                <a:ea typeface="ＭＳ ゴシック" panose="020B0609070205080204" pitchFamily="49" charset="-128"/>
              </a:rPr>
              <a:t>=/var --</a:t>
            </a:r>
            <a:r>
              <a:rPr lang="en-US" altLang="ja-JP" sz="1400" dirty="0" err="1">
                <a:solidFill>
                  <a:schemeClr val="bg1"/>
                </a:solidFill>
                <a:latin typeface="ＭＳ ゴシック" panose="020B0609070205080204" pitchFamily="49" charset="-128"/>
                <a:ea typeface="ＭＳ ゴシック" panose="020B0609070205080204" pitchFamily="49" charset="-128"/>
              </a:rPr>
              <a:t>sysconfdir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etc</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docdir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/s                                                       hare/doc/</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htmldir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/share/doc/</a:t>
            </a: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/html -C --build=x86_64-pc-cygwin --hos                                                       t=x86_64-pc-cygwin --target=x86_64-pc-cygwin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libiconv</a:t>
            </a:r>
            <a:r>
              <a:rPr lang="en-US" altLang="ja-JP" sz="1400" dirty="0">
                <a:solidFill>
                  <a:schemeClr val="bg1"/>
                </a:solidFill>
                <a:latin typeface="ＭＳ ゴシック" panose="020B0609070205080204" pitchFamily="49" charset="-128"/>
                <a:ea typeface="ＭＳ ゴシック" panose="020B0609070205080204" pitchFamily="49" charset="-128"/>
              </a:rPr>
              <a:t>-prefix --without                                                       -</a:t>
            </a:r>
            <a:r>
              <a:rPr lang="en-US" altLang="ja-JP" sz="1400" dirty="0" err="1">
                <a:solidFill>
                  <a:schemeClr val="bg1"/>
                </a:solidFill>
                <a:latin typeface="ＭＳ ゴシック" panose="020B0609070205080204" pitchFamily="49" charset="-128"/>
                <a:ea typeface="ＭＳ ゴシック" panose="020B0609070205080204" pitchFamily="49" charset="-128"/>
              </a:rPr>
              <a:t>libintl</a:t>
            </a:r>
            <a:r>
              <a:rPr lang="en-US" altLang="ja-JP" sz="1400" dirty="0">
                <a:solidFill>
                  <a:schemeClr val="bg1"/>
                </a:solidFill>
                <a:latin typeface="ＭＳ ゴシック" panose="020B0609070205080204" pitchFamily="49" charset="-128"/>
                <a:ea typeface="ＭＳ ゴシック" panose="020B0609070205080204" pitchFamily="49" charset="-128"/>
              </a:rPr>
              <a:t>-prefix --</a:t>
            </a:r>
            <a:r>
              <a:rPr lang="en-US" altLang="ja-JP" sz="1400" dirty="0" err="1">
                <a:solidFill>
                  <a:schemeClr val="bg1"/>
                </a:solidFill>
                <a:latin typeface="ＭＳ ゴシック" panose="020B0609070205080204" pitchFamily="49" charset="-128"/>
                <a:ea typeface="ＭＳ ゴシック" panose="020B0609070205080204" pitchFamily="49" charset="-128"/>
              </a:rPr>
              <a:t>libexecdir</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/lib --enable-shared --enable-shared-</a:t>
            </a:r>
            <a:r>
              <a:rPr lang="en-US" altLang="ja-JP" sz="1400" dirty="0" err="1">
                <a:solidFill>
                  <a:schemeClr val="bg1"/>
                </a:solidFill>
                <a:latin typeface="ＭＳ ゴシック" panose="020B0609070205080204" pitchFamily="49" charset="-128"/>
                <a:ea typeface="ＭＳ ゴシック" panose="020B0609070205080204" pitchFamily="49" charset="-128"/>
              </a:rPr>
              <a:t>libgcc</a:t>
            </a:r>
            <a:r>
              <a:rPr lang="en-US" altLang="ja-JP" sz="1400" dirty="0">
                <a:solidFill>
                  <a:schemeClr val="bg1"/>
                </a:solidFill>
                <a:latin typeface="ＭＳ ゴシック" panose="020B0609070205080204" pitchFamily="49" charset="-128"/>
                <a:ea typeface="ＭＳ ゴシック" panose="020B0609070205080204" pitchFamily="49" charset="-128"/>
              </a:rPr>
              <a:t> --e                                                       </a:t>
            </a:r>
            <a:r>
              <a:rPr lang="en-US" altLang="ja-JP" sz="1400" dirty="0" err="1">
                <a:solidFill>
                  <a:schemeClr val="bg1"/>
                </a:solidFill>
                <a:latin typeface="ＭＳ ゴシック" panose="020B0609070205080204" pitchFamily="49" charset="-128"/>
                <a:ea typeface="ＭＳ ゴシック" panose="020B0609070205080204" pitchFamily="49" charset="-128"/>
              </a:rPr>
              <a:t>nable</a:t>
            </a:r>
            <a:r>
              <a:rPr lang="en-US" altLang="ja-JP" sz="1400" dirty="0">
                <a:solidFill>
                  <a:schemeClr val="bg1"/>
                </a:solidFill>
                <a:latin typeface="ＭＳ ゴシック" panose="020B0609070205080204" pitchFamily="49" charset="-128"/>
                <a:ea typeface="ＭＳ ゴシック" panose="020B0609070205080204" pitchFamily="49" charset="-128"/>
              </a:rPr>
              <a:t>-static --enable-version-specific-runtime-libs --enable-bootstrap --enable-                                                       __</a:t>
            </a:r>
            <a:r>
              <a:rPr lang="en-US" altLang="ja-JP" sz="1400" dirty="0" err="1">
                <a:solidFill>
                  <a:schemeClr val="bg1"/>
                </a:solidFill>
                <a:latin typeface="ＭＳ ゴシック" panose="020B0609070205080204" pitchFamily="49" charset="-128"/>
                <a:ea typeface="ＭＳ ゴシック" panose="020B0609070205080204" pitchFamily="49" charset="-128"/>
              </a:rPr>
              <a:t>cxa_atexit</a:t>
            </a:r>
            <a:r>
              <a:rPr lang="en-US" altLang="ja-JP" sz="1400" dirty="0">
                <a:solidFill>
                  <a:schemeClr val="bg1"/>
                </a:solidFill>
                <a:latin typeface="ＭＳ ゴシック" panose="020B0609070205080204" pitchFamily="49" charset="-128"/>
                <a:ea typeface="ＭＳ ゴシック" panose="020B0609070205080204" pitchFamily="49" charset="-128"/>
              </a:rPr>
              <a:t> --with-dwarf2 --with-tune=generic --enable-languages=</a:t>
            </a:r>
            <a:r>
              <a:rPr lang="en-US" altLang="ja-JP" sz="1400" dirty="0" err="1">
                <a:solidFill>
                  <a:schemeClr val="bg1"/>
                </a:solidFill>
                <a:latin typeface="ＭＳ ゴシック" panose="020B0609070205080204" pitchFamily="49" charset="-128"/>
                <a:ea typeface="ＭＳ ゴシック" panose="020B0609070205080204" pitchFamily="49" charset="-128"/>
              </a:rPr>
              <a:t>c,c</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fortran</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lto,objc,obj-c</a:t>
            </a:r>
            <a:r>
              <a:rPr lang="en-US" altLang="ja-JP" sz="1400" dirty="0">
                <a:solidFill>
                  <a:schemeClr val="bg1"/>
                </a:solidFill>
                <a:latin typeface="ＭＳ ゴシック" panose="020B0609070205080204" pitchFamily="49" charset="-128"/>
                <a:ea typeface="ＭＳ ゴシック" panose="020B0609070205080204" pitchFamily="49" charset="-128"/>
              </a:rPr>
              <a:t>++ --enable-graphite --enable-threads=</a:t>
            </a:r>
            <a:r>
              <a:rPr lang="en-US" altLang="ja-JP" sz="1400" dirty="0" err="1">
                <a:solidFill>
                  <a:schemeClr val="bg1"/>
                </a:solidFill>
                <a:latin typeface="ＭＳ ゴシック" panose="020B0609070205080204" pitchFamily="49" charset="-128"/>
                <a:ea typeface="ＭＳ ゴシック" panose="020B0609070205080204" pitchFamily="49" charset="-128"/>
              </a:rPr>
              <a:t>posix</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libatomic</a:t>
            </a:r>
            <a:r>
              <a:rPr lang="en-US" altLang="ja-JP" sz="1400" dirty="0">
                <a:solidFill>
                  <a:schemeClr val="bg1"/>
                </a:solidFill>
                <a:latin typeface="ＭＳ ゴシック" panose="020B0609070205080204" pitchFamily="49" charset="-128"/>
                <a:ea typeface="ＭＳ ゴシック" panose="020B0609070205080204" pitchFamily="49" charset="-128"/>
              </a:rPr>
              <a:t> --e                                                       </a:t>
            </a:r>
            <a:r>
              <a:rPr lang="en-US" altLang="ja-JP" sz="1400" dirty="0" err="1">
                <a:solidFill>
                  <a:schemeClr val="bg1"/>
                </a:solidFill>
                <a:latin typeface="ＭＳ ゴシック" panose="020B0609070205080204" pitchFamily="49" charset="-128"/>
                <a:ea typeface="ＭＳ ゴシック" panose="020B0609070205080204" pitchFamily="49" charset="-128"/>
              </a:rPr>
              <a:t>nable-libgomp</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libquadmath</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libquadmath</a:t>
            </a:r>
            <a:r>
              <a:rPr lang="en-US" altLang="ja-JP" sz="1400" dirty="0">
                <a:solidFill>
                  <a:schemeClr val="bg1"/>
                </a:solidFill>
                <a:latin typeface="ＭＳ ゴシック" panose="020B0609070205080204" pitchFamily="49" charset="-128"/>
                <a:ea typeface="ＭＳ ゴシック" panose="020B0609070205080204" pitchFamily="49" charset="-128"/>
              </a:rPr>
              <a:t>-support --disable-</a:t>
            </a:r>
            <a:r>
              <a:rPr lang="en-US" altLang="ja-JP" sz="1400" dirty="0" err="1">
                <a:solidFill>
                  <a:schemeClr val="bg1"/>
                </a:solidFill>
                <a:latin typeface="ＭＳ ゴシック" panose="020B0609070205080204" pitchFamily="49" charset="-128"/>
                <a:ea typeface="ＭＳ ゴシック" panose="020B0609070205080204" pitchFamily="49" charset="-128"/>
              </a:rPr>
              <a:t>libssp</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libada</a:t>
            </a:r>
            <a:r>
              <a:rPr lang="en-US" altLang="ja-JP" sz="1400" dirty="0">
                <a:solidFill>
                  <a:schemeClr val="bg1"/>
                </a:solidFill>
                <a:latin typeface="ＭＳ ゴシック" panose="020B0609070205080204" pitchFamily="49" charset="-128"/>
                <a:ea typeface="ＭＳ ゴシック" panose="020B0609070205080204" pitchFamily="49" charset="-128"/>
              </a:rPr>
              <a:t> --disable-</a:t>
            </a:r>
            <a:r>
              <a:rPr lang="en-US" altLang="ja-JP" sz="1400" dirty="0" err="1">
                <a:solidFill>
                  <a:schemeClr val="bg1"/>
                </a:solidFill>
                <a:latin typeface="ＭＳ ゴシック" panose="020B0609070205080204" pitchFamily="49" charset="-128"/>
                <a:ea typeface="ＭＳ ゴシック" panose="020B0609070205080204" pitchFamily="49" charset="-128"/>
              </a:rPr>
              <a:t>symvers</a:t>
            </a:r>
            <a:r>
              <a:rPr lang="en-US" altLang="ja-JP" sz="1400" dirty="0">
                <a:solidFill>
                  <a:schemeClr val="bg1"/>
                </a:solidFill>
                <a:latin typeface="ＭＳ ゴシック" panose="020B0609070205080204" pitchFamily="49" charset="-128"/>
                <a:ea typeface="ＭＳ ゴシック" panose="020B0609070205080204" pitchFamily="49" charset="-128"/>
              </a:rPr>
              <a:t> --with-gnu-</a:t>
            </a:r>
            <a:r>
              <a:rPr lang="en-US" altLang="ja-JP" sz="1400" dirty="0" err="1">
                <a:solidFill>
                  <a:schemeClr val="bg1"/>
                </a:solidFill>
                <a:latin typeface="ＭＳ ゴシック" panose="020B0609070205080204" pitchFamily="49" charset="-128"/>
                <a:ea typeface="ＭＳ ゴシック" panose="020B0609070205080204" pitchFamily="49" charset="-128"/>
              </a:rPr>
              <a:t>ld</a:t>
            </a:r>
            <a:r>
              <a:rPr lang="en-US" altLang="ja-JP" sz="1400" dirty="0">
                <a:solidFill>
                  <a:schemeClr val="bg1"/>
                </a:solidFill>
                <a:latin typeface="ＭＳ ゴシック" panose="020B0609070205080204" pitchFamily="49" charset="-128"/>
                <a:ea typeface="ＭＳ ゴシック" panose="020B0609070205080204" pitchFamily="49" charset="-128"/>
              </a:rPr>
              <a:t> --with-gnu-as --with-</a:t>
            </a:r>
            <a:r>
              <a:rPr lang="en-US" altLang="ja-JP" sz="1400" dirty="0" err="1">
                <a:solidFill>
                  <a:schemeClr val="bg1"/>
                </a:solidFill>
                <a:latin typeface="ＭＳ ゴシック" panose="020B0609070205080204" pitchFamily="49" charset="-128"/>
                <a:ea typeface="ＭＳ ゴシック" panose="020B0609070205080204" pitchFamily="49" charset="-128"/>
              </a:rPr>
              <a:t>cloog</a:t>
            </a:r>
            <a:r>
              <a:rPr lang="en-US" altLang="ja-JP" sz="1400" dirty="0">
                <a:solidFill>
                  <a:schemeClr val="bg1"/>
                </a:solidFill>
                <a:latin typeface="ＭＳ ゴシック" panose="020B0609070205080204" pitchFamily="49" charset="-128"/>
                <a:ea typeface="ＭＳ ゴシック" panose="020B0609070205080204" pitchFamily="49" charset="-128"/>
              </a:rPr>
              <a:t>-incl                                                       </a:t>
            </a:r>
            <a:r>
              <a:rPr lang="en-US" altLang="ja-JP" sz="1400" dirty="0" err="1">
                <a:solidFill>
                  <a:schemeClr val="bg1"/>
                </a:solidFill>
                <a:latin typeface="ＭＳ ゴシック" panose="020B0609070205080204" pitchFamily="49" charset="-128"/>
                <a:ea typeface="ＭＳ ゴシック" panose="020B0609070205080204" pitchFamily="49" charset="-128"/>
              </a:rPr>
              <a:t>ude</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usr</a:t>
            </a:r>
            <a:r>
              <a:rPr lang="en-US" altLang="ja-JP" sz="1400" dirty="0">
                <a:solidFill>
                  <a:schemeClr val="bg1"/>
                </a:solidFill>
                <a:latin typeface="ＭＳ ゴシック" panose="020B0609070205080204" pitchFamily="49" charset="-128"/>
                <a:ea typeface="ＭＳ ゴシック" panose="020B0609070205080204" pitchFamily="49" charset="-128"/>
              </a:rPr>
              <a:t>/include/</a:t>
            </a:r>
            <a:r>
              <a:rPr lang="en-US" altLang="ja-JP" sz="1400" dirty="0" err="1">
                <a:solidFill>
                  <a:schemeClr val="bg1"/>
                </a:solidFill>
                <a:latin typeface="ＭＳ ゴシック" panose="020B0609070205080204" pitchFamily="49" charset="-128"/>
                <a:ea typeface="ＭＳ ゴシック" panose="020B0609070205080204" pitchFamily="49" charset="-128"/>
              </a:rPr>
              <a:t>cloog-isl</a:t>
            </a:r>
            <a:r>
              <a:rPr lang="en-US" altLang="ja-JP" sz="1400" dirty="0">
                <a:solidFill>
                  <a:schemeClr val="bg1"/>
                </a:solidFill>
                <a:latin typeface="ＭＳ ゴシック" panose="020B0609070205080204" pitchFamily="49" charset="-128"/>
                <a:ea typeface="ＭＳ ゴシック" panose="020B0609070205080204" pitchFamily="49" charset="-128"/>
              </a:rPr>
              <a:t>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libiconv</a:t>
            </a:r>
            <a:r>
              <a:rPr lang="en-US" altLang="ja-JP" sz="1400" dirty="0">
                <a:solidFill>
                  <a:schemeClr val="bg1"/>
                </a:solidFill>
                <a:latin typeface="ＭＳ ゴシック" panose="020B0609070205080204" pitchFamily="49" charset="-128"/>
                <a:ea typeface="ＭＳ ゴシック" panose="020B0609070205080204" pitchFamily="49" charset="-128"/>
              </a:rPr>
              <a:t>-prefix --without-</a:t>
            </a:r>
            <a:r>
              <a:rPr lang="en-US" altLang="ja-JP" sz="1400" dirty="0" err="1">
                <a:solidFill>
                  <a:schemeClr val="bg1"/>
                </a:solidFill>
                <a:latin typeface="ＭＳ ゴシック" panose="020B0609070205080204" pitchFamily="49" charset="-128"/>
                <a:ea typeface="ＭＳ ゴシック" panose="020B0609070205080204" pitchFamily="49" charset="-128"/>
              </a:rPr>
              <a:t>libintl</a:t>
            </a:r>
            <a:r>
              <a:rPr lang="en-US" altLang="ja-JP" sz="1400" dirty="0">
                <a:solidFill>
                  <a:schemeClr val="bg1"/>
                </a:solidFill>
                <a:latin typeface="ＭＳ ゴシック" panose="020B0609070205080204" pitchFamily="49" charset="-128"/>
                <a:ea typeface="ＭＳ ゴシック" panose="020B0609070205080204" pitchFamily="49" charset="-128"/>
              </a:rPr>
              <a:t>-prefix --                                                       with-system-</a:t>
            </a:r>
            <a:r>
              <a:rPr lang="en-US" altLang="ja-JP" sz="1400" dirty="0" err="1">
                <a:solidFill>
                  <a:schemeClr val="bg1"/>
                </a:solidFill>
                <a:latin typeface="ＭＳ ゴシック" panose="020B0609070205080204" pitchFamily="49" charset="-128"/>
                <a:ea typeface="ＭＳ ゴシック" panose="020B0609070205080204" pitchFamily="49" charset="-128"/>
              </a:rPr>
              <a:t>zlib</a:t>
            </a:r>
            <a:r>
              <a:rPr lang="en-US" altLang="ja-JP" sz="1400" dirty="0">
                <a:solidFill>
                  <a:schemeClr val="bg1"/>
                </a:solidFill>
                <a:latin typeface="ＭＳ ゴシック" panose="020B0609070205080204" pitchFamily="49" charset="-128"/>
                <a:ea typeface="ＭＳ ゴシック" panose="020B0609070205080204" pitchFamily="49" charset="-128"/>
              </a:rPr>
              <a:t> --enable-linker-build-id --with-default-</a:t>
            </a:r>
            <a:r>
              <a:rPr lang="en-US" altLang="ja-JP" sz="1400" dirty="0" err="1">
                <a:solidFill>
                  <a:schemeClr val="bg1"/>
                </a:solidFill>
                <a:latin typeface="ＭＳ ゴシック" panose="020B0609070205080204" pitchFamily="49" charset="-128"/>
                <a:ea typeface="ＭＳ ゴシック" panose="020B0609070205080204" pitchFamily="49" charset="-128"/>
              </a:rPr>
              <a:t>libstdcxx</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abi</a:t>
            </a:r>
            <a:r>
              <a:rPr lang="en-US" altLang="ja-JP" sz="1400" dirty="0">
                <a:solidFill>
                  <a:schemeClr val="bg1"/>
                </a:solidFill>
                <a:latin typeface="ＭＳ ゴシック" panose="020B0609070205080204" pitchFamily="49" charset="-128"/>
                <a:ea typeface="ＭＳ ゴシック" panose="020B0609070205080204" pitchFamily="49" charset="-128"/>
              </a:rPr>
              <a:t>=gcc4-comp                                                       </a:t>
            </a:r>
            <a:r>
              <a:rPr lang="en-US" altLang="ja-JP" sz="1400" dirty="0" err="1">
                <a:solidFill>
                  <a:schemeClr val="bg1"/>
                </a:solidFill>
                <a:latin typeface="ＭＳ ゴシック" panose="020B0609070205080204" pitchFamily="49" charset="-128"/>
                <a:ea typeface="ＭＳ ゴシック" panose="020B0609070205080204" pitchFamily="49" charset="-128"/>
              </a:rPr>
              <a:t>atible</a:t>
            </a:r>
            <a:r>
              <a:rPr lang="en-US" altLang="ja-JP" sz="1400" dirty="0">
                <a:solidFill>
                  <a:schemeClr val="bg1"/>
                </a:solidFill>
                <a:latin typeface="ＭＳ ゴシック" panose="020B0609070205080204" pitchFamily="49" charset="-128"/>
                <a:ea typeface="ＭＳ ゴシック" panose="020B0609070205080204" pitchFamily="49" charset="-128"/>
              </a:rPr>
              <a:t> --enable-</a:t>
            </a:r>
            <a:r>
              <a:rPr lang="en-US" altLang="ja-JP" sz="1400" dirty="0" err="1">
                <a:solidFill>
                  <a:schemeClr val="bg1"/>
                </a:solidFill>
                <a:latin typeface="ＭＳ ゴシック" panose="020B0609070205080204" pitchFamily="49" charset="-128"/>
                <a:ea typeface="ＭＳ ゴシック" panose="020B0609070205080204" pitchFamily="49" charset="-128"/>
              </a:rPr>
              <a:t>libstdcxx</a:t>
            </a:r>
            <a:r>
              <a:rPr lang="en-US" altLang="ja-JP" sz="1400" dirty="0">
                <a:solidFill>
                  <a:schemeClr val="bg1"/>
                </a:solidFill>
                <a:latin typeface="ＭＳ ゴシック" panose="020B0609070205080204" pitchFamily="49" charset="-128"/>
                <a:ea typeface="ＭＳ ゴシック" panose="020B0609070205080204" pitchFamily="49" charset="-128"/>
              </a:rPr>
              <a:t>-filesystem-</a:t>
            </a:r>
            <a:r>
              <a:rPr lang="en-US" altLang="ja-JP" sz="1400" dirty="0" err="1">
                <a:solidFill>
                  <a:schemeClr val="bg1"/>
                </a:solidFill>
                <a:latin typeface="ＭＳ ゴシック" panose="020B0609070205080204" pitchFamily="49" charset="-128"/>
                <a:ea typeface="ＭＳ ゴシック" panose="020B0609070205080204" pitchFamily="49" charset="-128"/>
              </a:rPr>
              <a:t>ts</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スレッドモデル</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posix</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err="1">
                <a:solidFill>
                  <a:schemeClr val="bg1"/>
                </a:solidFill>
                <a:latin typeface="ＭＳ ゴシック" panose="020B0609070205080204" pitchFamily="49" charset="-128"/>
                <a:ea typeface="ＭＳ ゴシック" panose="020B0609070205080204" pitchFamily="49" charset="-128"/>
              </a:rPr>
              <a:t>gcc</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ja-JP" altLang="en-US" sz="1400" dirty="0">
                <a:solidFill>
                  <a:schemeClr val="bg1"/>
                </a:solidFill>
                <a:latin typeface="ＭＳ ゴシック" panose="020B0609070205080204" pitchFamily="49" charset="-128"/>
                <a:ea typeface="ＭＳ ゴシック" panose="020B0609070205080204" pitchFamily="49" charset="-128"/>
              </a:rPr>
              <a:t>バージョン </a:t>
            </a:r>
            <a:r>
              <a:rPr lang="en-US" altLang="ja-JP" sz="1400" dirty="0">
                <a:solidFill>
                  <a:schemeClr val="bg1"/>
                </a:solidFill>
                <a:latin typeface="ＭＳ ゴシック" panose="020B0609070205080204" pitchFamily="49" charset="-128"/>
                <a:ea typeface="ＭＳ ゴシック" panose="020B0609070205080204" pitchFamily="49" charset="-128"/>
              </a:rPr>
              <a:t>9.3.0 (GCC)</a:t>
            </a:r>
          </a:p>
        </p:txBody>
      </p:sp>
    </p:spTree>
    <p:extLst>
      <p:ext uri="{BB962C8B-B14F-4D97-AF65-F5344CB8AC3E}">
        <p14:creationId xmlns:p14="http://schemas.microsoft.com/office/powerpoint/2010/main" val="372753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250941"/>
            <a:ext cx="9705528" cy="1089827"/>
          </a:xfrm>
        </p:spPr>
        <p:txBody>
          <a:bodyPr/>
          <a:lstStyle/>
          <a:p>
            <a:pPr algn="l" eaLnBrk="1" hangingPunct="1"/>
            <a:r>
              <a:rPr lang="en-US" altLang="ja-JP" b="1" dirty="0"/>
              <a:t>“</a:t>
            </a:r>
            <a:r>
              <a:rPr lang="en-US" altLang="ja-JP" b="1" dirty="0" err="1"/>
              <a:t>ssh</a:t>
            </a:r>
            <a:r>
              <a:rPr lang="en-US" altLang="ja-JP" b="1" dirty="0"/>
              <a:t>-keygen (OpenSSH)”</a:t>
            </a:r>
            <a:r>
              <a:rPr lang="ja-JP" altLang="en-US" b="1" dirty="0"/>
              <a:t> ：インストールの確認</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18</a:t>
            </a:fld>
            <a:endParaRPr lang="en-US" altLang="ja-JP" sz="1000"/>
          </a:p>
        </p:txBody>
      </p:sp>
      <p:sp>
        <p:nvSpPr>
          <p:cNvPr id="2" name="テキスト ボックス 1">
            <a:extLst>
              <a:ext uri="{FF2B5EF4-FFF2-40B4-BE49-F238E27FC236}">
                <a16:creationId xmlns:a16="http://schemas.microsoft.com/office/drawing/2014/main" id="{6E9EB3D4-286D-4B89-B301-80072EDE7445}"/>
              </a:ext>
            </a:extLst>
          </p:cNvPr>
          <p:cNvSpPr txBox="1"/>
          <p:nvPr/>
        </p:nvSpPr>
        <p:spPr>
          <a:xfrm>
            <a:off x="308484" y="1536174"/>
            <a:ext cx="9289032" cy="4358116"/>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a:t>
            </a:r>
            <a:r>
              <a:rPr lang="en-US" altLang="ja-JP" sz="1400" b="1" dirty="0" err="1">
                <a:solidFill>
                  <a:srgbClr val="FFFF00"/>
                </a:solidFill>
                <a:latin typeface="ＭＳ ゴシック" panose="020B0609070205080204" pitchFamily="49" charset="-128"/>
                <a:ea typeface="ＭＳ ゴシック" panose="020B0609070205080204" pitchFamily="49" charset="-128"/>
              </a:rPr>
              <a:t>ssh</a:t>
            </a:r>
            <a:r>
              <a:rPr lang="en-US" altLang="ja-JP" sz="1400" b="1" dirty="0">
                <a:solidFill>
                  <a:srgbClr val="FFFF00"/>
                </a:solidFill>
                <a:latin typeface="ＭＳ ゴシック" panose="020B0609070205080204" pitchFamily="49" charset="-128"/>
                <a:ea typeface="ＭＳ ゴシック" panose="020B0609070205080204" pitchFamily="49" charset="-128"/>
              </a:rPr>
              <a:t>-keygen --h</a:t>
            </a:r>
          </a:p>
          <a:p>
            <a:pPr>
              <a:lnSpc>
                <a:spcPct val="90000"/>
              </a:lnSpc>
            </a:pP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unknown option -- -</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usage: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[-q] [-b bits] [-C comment] [-f </a:t>
            </a:r>
            <a:r>
              <a:rPr lang="en-US" altLang="ja-JP" sz="1400" dirty="0" err="1">
                <a:solidFill>
                  <a:schemeClr val="bg1"/>
                </a:solidFill>
                <a:latin typeface="ＭＳ ゴシック" panose="020B0609070205080204" pitchFamily="49" charset="-128"/>
                <a:ea typeface="ＭＳ ゴシック" panose="020B0609070205080204" pitchFamily="49" charset="-128"/>
              </a:rPr>
              <a:t>output_keyfile</a:t>
            </a:r>
            <a:r>
              <a:rPr lang="en-US" altLang="ja-JP" sz="1400" dirty="0">
                <a:solidFill>
                  <a:schemeClr val="bg1"/>
                </a:solidFill>
                <a:latin typeface="ＭＳ ゴシック" panose="020B0609070205080204" pitchFamily="49" charset="-128"/>
                <a:ea typeface="ＭＳ ゴシック" panose="020B0609070205080204" pitchFamily="49" charset="-128"/>
              </a:rPr>
              <a:t>] [-m format]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[-t </a:t>
            </a:r>
            <a:r>
              <a:rPr lang="en-US" altLang="ja-JP" sz="1400" dirty="0" err="1">
                <a:solidFill>
                  <a:schemeClr val="bg1"/>
                </a:solidFill>
                <a:latin typeface="ＭＳ ゴシック" panose="020B0609070205080204" pitchFamily="49" charset="-128"/>
                <a:ea typeface="ＭＳ ゴシック" panose="020B0609070205080204" pitchFamily="49" charset="-128"/>
              </a:rPr>
              <a:t>dsa</a:t>
            </a:r>
            <a:r>
              <a:rPr lang="en-US" altLang="ja-JP" sz="1400" dirty="0">
                <a:solidFill>
                  <a:schemeClr val="bg1"/>
                </a:solidFill>
                <a:latin typeface="ＭＳ ゴシック" panose="020B0609070205080204" pitchFamily="49" charset="-128"/>
                <a:ea typeface="ＭＳ ゴシック" panose="020B0609070205080204" pitchFamily="49" charset="-128"/>
              </a:rPr>
              <a:t> | </a:t>
            </a:r>
            <a:r>
              <a:rPr lang="en-US" altLang="ja-JP" sz="1400" dirty="0" err="1">
                <a:solidFill>
                  <a:schemeClr val="bg1"/>
                </a:solidFill>
                <a:latin typeface="ＭＳ ゴシック" panose="020B0609070205080204" pitchFamily="49" charset="-128"/>
                <a:ea typeface="ＭＳ ゴシック" panose="020B0609070205080204" pitchFamily="49" charset="-128"/>
              </a:rPr>
              <a:t>ecdsa</a:t>
            </a:r>
            <a:r>
              <a:rPr lang="en-US" altLang="ja-JP" sz="1400" dirty="0">
                <a:solidFill>
                  <a:schemeClr val="bg1"/>
                </a:solidFill>
                <a:latin typeface="ＭＳ ゴシック" panose="020B0609070205080204" pitchFamily="49" charset="-128"/>
                <a:ea typeface="ＭＳ ゴシック" panose="020B0609070205080204" pitchFamily="49" charset="-128"/>
              </a:rPr>
              <a:t> | </a:t>
            </a:r>
            <a:r>
              <a:rPr lang="en-US" altLang="ja-JP" sz="1400" dirty="0" err="1">
                <a:solidFill>
                  <a:schemeClr val="bg1"/>
                </a:solidFill>
                <a:latin typeface="ＭＳ ゴシック" panose="020B0609070205080204" pitchFamily="49" charset="-128"/>
                <a:ea typeface="ＭＳ ゴシック" panose="020B0609070205080204" pitchFamily="49" charset="-128"/>
              </a:rPr>
              <a:t>ecdsa-sk</a:t>
            </a:r>
            <a:r>
              <a:rPr lang="en-US" altLang="ja-JP" sz="1400" dirty="0">
                <a:solidFill>
                  <a:schemeClr val="bg1"/>
                </a:solidFill>
                <a:latin typeface="ＭＳ ゴシック" panose="020B0609070205080204" pitchFamily="49" charset="-128"/>
                <a:ea typeface="ＭＳ ゴシック" panose="020B0609070205080204" pitchFamily="49" charset="-128"/>
              </a:rPr>
              <a:t> | ed25519 | ed25519-sk | </a:t>
            </a:r>
            <a:r>
              <a:rPr lang="en-US" altLang="ja-JP" sz="1400" dirty="0" err="1">
                <a:solidFill>
                  <a:schemeClr val="bg1"/>
                </a:solidFill>
                <a:latin typeface="ＭＳ ゴシック" panose="020B0609070205080204" pitchFamily="49" charset="-128"/>
                <a:ea typeface="ＭＳ ゴシック" panose="020B0609070205080204" pitchFamily="49" charset="-128"/>
              </a:rPr>
              <a:t>rsa</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[-N </a:t>
            </a:r>
            <a:r>
              <a:rPr lang="en-US" altLang="ja-JP" sz="1400" dirty="0" err="1">
                <a:solidFill>
                  <a:schemeClr val="bg1"/>
                </a:solidFill>
                <a:latin typeface="ＭＳ ゴシック" panose="020B0609070205080204" pitchFamily="49" charset="-128"/>
                <a:ea typeface="ＭＳ ゴシック" panose="020B0609070205080204" pitchFamily="49" charset="-128"/>
              </a:rPr>
              <a:t>new_passphrase</a:t>
            </a:r>
            <a:r>
              <a:rPr lang="en-US" altLang="ja-JP" sz="1400" dirty="0">
                <a:solidFill>
                  <a:schemeClr val="bg1"/>
                </a:solidFill>
                <a:latin typeface="ＭＳ ゴシック" panose="020B0609070205080204" pitchFamily="49" charset="-128"/>
                <a:ea typeface="ＭＳ ゴシック" panose="020B0609070205080204" pitchFamily="49" charset="-128"/>
              </a:rPr>
              <a:t>] [-O option] [-w provider]</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-p [-f </a:t>
            </a:r>
            <a:r>
              <a:rPr lang="en-US" altLang="ja-JP" sz="1400" dirty="0" err="1">
                <a:solidFill>
                  <a:schemeClr val="bg1"/>
                </a:solidFill>
                <a:latin typeface="ＭＳ ゴシック" panose="020B0609070205080204" pitchFamily="49" charset="-128"/>
                <a:ea typeface="ＭＳ ゴシック" panose="020B0609070205080204" pitchFamily="49" charset="-128"/>
              </a:rPr>
              <a:t>keyfile</a:t>
            </a:r>
            <a:r>
              <a:rPr lang="en-US" altLang="ja-JP" sz="1400" dirty="0">
                <a:solidFill>
                  <a:schemeClr val="bg1"/>
                </a:solidFill>
                <a:latin typeface="ＭＳ ゴシック" panose="020B0609070205080204" pitchFamily="49" charset="-128"/>
                <a:ea typeface="ＭＳ ゴシック" panose="020B0609070205080204" pitchFamily="49" charset="-128"/>
              </a:rPr>
              <a:t>] [-m format] [-N </a:t>
            </a:r>
            <a:r>
              <a:rPr lang="en-US" altLang="ja-JP" sz="1400" dirty="0" err="1">
                <a:solidFill>
                  <a:schemeClr val="bg1"/>
                </a:solidFill>
                <a:latin typeface="ＭＳ ゴシック" panose="020B0609070205080204" pitchFamily="49" charset="-128"/>
                <a:ea typeface="ＭＳ ゴシック" panose="020B0609070205080204" pitchFamily="49" charset="-128"/>
              </a:rPr>
              <a:t>new_passphrase</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[-P </a:t>
            </a:r>
            <a:r>
              <a:rPr lang="en-US" altLang="ja-JP" sz="1400" dirty="0" err="1">
                <a:solidFill>
                  <a:schemeClr val="bg1"/>
                </a:solidFill>
                <a:latin typeface="ＭＳ ゴシック" panose="020B0609070205080204" pitchFamily="49" charset="-128"/>
                <a:ea typeface="ＭＳ ゴシック" panose="020B0609070205080204" pitchFamily="49" charset="-128"/>
              </a:rPr>
              <a:t>old_passphrase</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a:t>
            </a:r>
            <a:r>
              <a:rPr lang="en-US" altLang="ja-JP" sz="1400" dirty="0" err="1">
                <a:solidFill>
                  <a:schemeClr val="bg1"/>
                </a:solidFill>
                <a:latin typeface="ＭＳ ゴシック" panose="020B0609070205080204" pitchFamily="49" charset="-128"/>
                <a:ea typeface="ＭＳ ゴシック" panose="020B0609070205080204" pitchFamily="49" charset="-128"/>
              </a:rPr>
              <a:t>i</a:t>
            </a:r>
            <a:r>
              <a:rPr lang="en-US" altLang="ja-JP" sz="1400" dirty="0">
                <a:solidFill>
                  <a:schemeClr val="bg1"/>
                </a:solidFill>
                <a:latin typeface="ＭＳ ゴシック" panose="020B0609070205080204" pitchFamily="49" charset="-128"/>
                <a:ea typeface="ＭＳ ゴシック" panose="020B0609070205080204" pitchFamily="49" charset="-128"/>
              </a:rPr>
              <a:t> [-f </a:t>
            </a:r>
            <a:r>
              <a:rPr lang="en-US" altLang="ja-JP" sz="1400" dirty="0" err="1">
                <a:solidFill>
                  <a:schemeClr val="bg1"/>
                </a:solidFill>
                <a:latin typeface="ＭＳ ゴシック" panose="020B0609070205080204" pitchFamily="49" charset="-128"/>
                <a:ea typeface="ＭＳ ゴシック" panose="020B0609070205080204" pitchFamily="49" charset="-128"/>
              </a:rPr>
              <a:t>input_keyfile</a:t>
            </a:r>
            <a:r>
              <a:rPr lang="en-US" altLang="ja-JP" sz="1400" dirty="0">
                <a:solidFill>
                  <a:schemeClr val="bg1"/>
                </a:solidFill>
                <a:latin typeface="ＭＳ ゴシック" panose="020B0609070205080204" pitchFamily="49" charset="-128"/>
                <a:ea typeface="ＭＳ ゴシック" panose="020B0609070205080204" pitchFamily="49" charset="-128"/>
              </a:rPr>
              <a:t>] [-m </a:t>
            </a:r>
            <a:r>
              <a:rPr lang="en-US" altLang="ja-JP" sz="1400" dirty="0" err="1">
                <a:solidFill>
                  <a:schemeClr val="bg1"/>
                </a:solidFill>
                <a:latin typeface="ＭＳ ゴシック" panose="020B0609070205080204" pitchFamily="49" charset="-128"/>
                <a:ea typeface="ＭＳ ゴシック" panose="020B0609070205080204" pitchFamily="49" charset="-128"/>
              </a:rPr>
              <a:t>key_format</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-e [-f </a:t>
            </a:r>
            <a:r>
              <a:rPr lang="en-US" altLang="ja-JP" sz="1400" dirty="0" err="1">
                <a:solidFill>
                  <a:schemeClr val="bg1"/>
                </a:solidFill>
                <a:latin typeface="ＭＳ ゴシック" panose="020B0609070205080204" pitchFamily="49" charset="-128"/>
                <a:ea typeface="ＭＳ ゴシック" panose="020B0609070205080204" pitchFamily="49" charset="-128"/>
              </a:rPr>
              <a:t>input_keyfile</a:t>
            </a:r>
            <a:r>
              <a:rPr lang="en-US" altLang="ja-JP" sz="1400" dirty="0">
                <a:solidFill>
                  <a:schemeClr val="bg1"/>
                </a:solidFill>
                <a:latin typeface="ＭＳ ゴシック" panose="020B0609070205080204" pitchFamily="49" charset="-128"/>
                <a:ea typeface="ＭＳ ゴシック" panose="020B0609070205080204" pitchFamily="49" charset="-128"/>
              </a:rPr>
              <a:t>] [-m </a:t>
            </a:r>
            <a:r>
              <a:rPr lang="en-US" altLang="ja-JP" sz="1400" dirty="0" err="1">
                <a:solidFill>
                  <a:schemeClr val="bg1"/>
                </a:solidFill>
                <a:latin typeface="ＭＳ ゴシック" panose="020B0609070205080204" pitchFamily="49" charset="-128"/>
                <a:ea typeface="ＭＳ ゴシック" panose="020B0609070205080204" pitchFamily="49" charset="-128"/>
              </a:rPr>
              <a:t>key_format</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-y [-f </a:t>
            </a:r>
            <a:r>
              <a:rPr lang="en-US" altLang="ja-JP" sz="1400" dirty="0" err="1">
                <a:solidFill>
                  <a:schemeClr val="bg1"/>
                </a:solidFill>
                <a:latin typeface="ＭＳ ゴシック" panose="020B0609070205080204" pitchFamily="49" charset="-128"/>
                <a:ea typeface="ＭＳ ゴシック" panose="020B0609070205080204" pitchFamily="49" charset="-128"/>
              </a:rPr>
              <a:t>input_keyfile</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-L [-f </a:t>
            </a:r>
            <a:r>
              <a:rPr lang="en-US" altLang="ja-JP" sz="1400" dirty="0" err="1">
                <a:solidFill>
                  <a:schemeClr val="bg1"/>
                </a:solidFill>
                <a:latin typeface="ＭＳ ゴシック" panose="020B0609070205080204" pitchFamily="49" charset="-128"/>
                <a:ea typeface="ＭＳ ゴシック" panose="020B0609070205080204" pitchFamily="49" charset="-128"/>
              </a:rPr>
              <a:t>input_keyfile</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-A [-f </a:t>
            </a:r>
            <a:r>
              <a:rPr lang="en-US" altLang="ja-JP" sz="1400" dirty="0" err="1">
                <a:solidFill>
                  <a:schemeClr val="bg1"/>
                </a:solidFill>
                <a:latin typeface="ＭＳ ゴシック" panose="020B0609070205080204" pitchFamily="49" charset="-128"/>
                <a:ea typeface="ＭＳ ゴシック" panose="020B0609070205080204" pitchFamily="49" charset="-128"/>
              </a:rPr>
              <a:t>prefix_path</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-k -f </a:t>
            </a:r>
            <a:r>
              <a:rPr lang="en-US" altLang="ja-JP" sz="1400" dirty="0" err="1">
                <a:solidFill>
                  <a:schemeClr val="bg1"/>
                </a:solidFill>
                <a:latin typeface="ＭＳ ゴシック" panose="020B0609070205080204" pitchFamily="49" charset="-128"/>
                <a:ea typeface="ＭＳ ゴシック" panose="020B0609070205080204" pitchFamily="49" charset="-128"/>
              </a:rPr>
              <a:t>krl_file</a:t>
            </a:r>
            <a:r>
              <a:rPr lang="en-US" altLang="ja-JP" sz="1400" dirty="0">
                <a:solidFill>
                  <a:schemeClr val="bg1"/>
                </a:solidFill>
                <a:latin typeface="ＭＳ ゴシック" panose="020B0609070205080204" pitchFamily="49" charset="-128"/>
                <a:ea typeface="ＭＳ ゴシック" panose="020B0609070205080204" pitchFamily="49" charset="-128"/>
              </a:rPr>
              <a:t> [-u] [-s </a:t>
            </a:r>
            <a:r>
              <a:rPr lang="en-US" altLang="ja-JP" sz="1400" dirty="0" err="1">
                <a:solidFill>
                  <a:schemeClr val="bg1"/>
                </a:solidFill>
                <a:latin typeface="ＭＳ ゴシック" panose="020B0609070205080204" pitchFamily="49" charset="-128"/>
                <a:ea typeface="ＭＳ ゴシック" panose="020B0609070205080204" pitchFamily="49" charset="-128"/>
              </a:rPr>
              <a:t>ca_public</a:t>
            </a:r>
            <a:r>
              <a:rPr lang="en-US" altLang="ja-JP" sz="1400" dirty="0">
                <a:solidFill>
                  <a:schemeClr val="bg1"/>
                </a:solidFill>
                <a:latin typeface="ＭＳ ゴシック" panose="020B0609070205080204" pitchFamily="49" charset="-128"/>
                <a:ea typeface="ＭＳ ゴシック" panose="020B0609070205080204" pitchFamily="49" charset="-128"/>
              </a:rPr>
              <a:t>] [-z </a:t>
            </a:r>
            <a:r>
              <a:rPr lang="en-US" altLang="ja-JP" sz="1400" dirty="0" err="1">
                <a:solidFill>
                  <a:schemeClr val="bg1"/>
                </a:solidFill>
                <a:latin typeface="ＭＳ ゴシック" panose="020B0609070205080204" pitchFamily="49" charset="-128"/>
                <a:ea typeface="ＭＳ ゴシック" panose="020B0609070205080204" pitchFamily="49" charset="-128"/>
              </a:rPr>
              <a:t>version_number</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file ...</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-Q -f </a:t>
            </a:r>
            <a:r>
              <a:rPr lang="en-US" altLang="ja-JP" sz="1400" dirty="0" err="1">
                <a:solidFill>
                  <a:schemeClr val="bg1"/>
                </a:solidFill>
                <a:latin typeface="ＭＳ ゴシック" panose="020B0609070205080204" pitchFamily="49" charset="-128"/>
                <a:ea typeface="ＭＳ ゴシック" panose="020B0609070205080204" pitchFamily="49" charset="-128"/>
              </a:rPr>
              <a:t>krl_file</a:t>
            </a:r>
            <a:r>
              <a:rPr lang="en-US" altLang="ja-JP" sz="1400" dirty="0">
                <a:solidFill>
                  <a:schemeClr val="bg1"/>
                </a:solidFill>
                <a:latin typeface="ＭＳ ゴシック" panose="020B0609070205080204" pitchFamily="49" charset="-128"/>
                <a:ea typeface="ＭＳ ゴシック" panose="020B0609070205080204" pitchFamily="49" charset="-128"/>
              </a:rPr>
              <a:t> file ...</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-Y find-principals -s </a:t>
            </a:r>
            <a:r>
              <a:rPr lang="en-US" altLang="ja-JP" sz="1400" dirty="0" err="1">
                <a:solidFill>
                  <a:schemeClr val="bg1"/>
                </a:solidFill>
                <a:latin typeface="ＭＳ ゴシック" panose="020B0609070205080204" pitchFamily="49" charset="-128"/>
                <a:ea typeface="ＭＳ ゴシック" panose="020B0609070205080204" pitchFamily="49" charset="-128"/>
              </a:rPr>
              <a:t>signature_file</a:t>
            </a:r>
            <a:r>
              <a:rPr lang="en-US" altLang="ja-JP" sz="1400" dirty="0">
                <a:solidFill>
                  <a:schemeClr val="bg1"/>
                </a:solidFill>
                <a:latin typeface="ＭＳ ゴシック" panose="020B0609070205080204" pitchFamily="49" charset="-128"/>
                <a:ea typeface="ＭＳ ゴシック" panose="020B0609070205080204" pitchFamily="49" charset="-128"/>
              </a:rPr>
              <a:t> -f </a:t>
            </a:r>
            <a:r>
              <a:rPr lang="en-US" altLang="ja-JP" sz="1400" dirty="0" err="1">
                <a:solidFill>
                  <a:schemeClr val="bg1"/>
                </a:solidFill>
                <a:latin typeface="ＭＳ ゴシック" panose="020B0609070205080204" pitchFamily="49" charset="-128"/>
                <a:ea typeface="ＭＳ ゴシック" panose="020B0609070205080204" pitchFamily="49" charset="-128"/>
              </a:rPr>
              <a:t>allowed_signers_file</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-Y check-</a:t>
            </a:r>
            <a:r>
              <a:rPr lang="en-US" altLang="ja-JP" sz="1400" dirty="0" err="1">
                <a:solidFill>
                  <a:schemeClr val="bg1"/>
                </a:solidFill>
                <a:latin typeface="ＭＳ ゴシック" panose="020B0609070205080204" pitchFamily="49" charset="-128"/>
                <a:ea typeface="ＭＳ ゴシック" panose="020B0609070205080204" pitchFamily="49" charset="-128"/>
              </a:rPr>
              <a:t>novalidate</a:t>
            </a:r>
            <a:r>
              <a:rPr lang="en-US" altLang="ja-JP" sz="1400" dirty="0">
                <a:solidFill>
                  <a:schemeClr val="bg1"/>
                </a:solidFill>
                <a:latin typeface="ＭＳ ゴシック" panose="020B0609070205080204" pitchFamily="49" charset="-128"/>
                <a:ea typeface="ＭＳ ゴシック" panose="020B0609070205080204" pitchFamily="49" charset="-128"/>
              </a:rPr>
              <a:t> -n namespace -s </a:t>
            </a:r>
            <a:r>
              <a:rPr lang="en-US" altLang="ja-JP" sz="1400" dirty="0" err="1">
                <a:solidFill>
                  <a:schemeClr val="bg1"/>
                </a:solidFill>
                <a:latin typeface="ＭＳ ゴシック" panose="020B0609070205080204" pitchFamily="49" charset="-128"/>
                <a:ea typeface="ＭＳ ゴシック" panose="020B0609070205080204" pitchFamily="49" charset="-128"/>
              </a:rPr>
              <a:t>signature_file</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-Y sign -f </a:t>
            </a:r>
            <a:r>
              <a:rPr lang="en-US" altLang="ja-JP" sz="1400" dirty="0" err="1">
                <a:solidFill>
                  <a:schemeClr val="bg1"/>
                </a:solidFill>
                <a:latin typeface="ＭＳ ゴシック" panose="020B0609070205080204" pitchFamily="49" charset="-128"/>
                <a:ea typeface="ＭＳ ゴシック" panose="020B0609070205080204" pitchFamily="49" charset="-128"/>
              </a:rPr>
              <a:t>key_file</a:t>
            </a:r>
            <a:r>
              <a:rPr lang="en-US" altLang="ja-JP" sz="1400" dirty="0">
                <a:solidFill>
                  <a:schemeClr val="bg1"/>
                </a:solidFill>
                <a:latin typeface="ＭＳ ゴシック" panose="020B0609070205080204" pitchFamily="49" charset="-128"/>
                <a:ea typeface="ＭＳ ゴシック" panose="020B0609070205080204" pitchFamily="49" charset="-128"/>
              </a:rPr>
              <a:t> -n namespace file ...</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-keygen -Y verify -f </a:t>
            </a:r>
            <a:r>
              <a:rPr lang="en-US" altLang="ja-JP" sz="1400" dirty="0" err="1">
                <a:solidFill>
                  <a:schemeClr val="bg1"/>
                </a:solidFill>
                <a:latin typeface="ＭＳ ゴシック" panose="020B0609070205080204" pitchFamily="49" charset="-128"/>
                <a:ea typeface="ＭＳ ゴシック" panose="020B0609070205080204" pitchFamily="49" charset="-128"/>
              </a:rPr>
              <a:t>allowed_signers_file</a:t>
            </a:r>
            <a:r>
              <a:rPr lang="en-US" altLang="ja-JP" sz="1400" dirty="0">
                <a:solidFill>
                  <a:schemeClr val="bg1"/>
                </a:solidFill>
                <a:latin typeface="ＭＳ ゴシック" panose="020B0609070205080204" pitchFamily="49" charset="-128"/>
                <a:ea typeface="ＭＳ ゴシック" panose="020B0609070205080204" pitchFamily="49" charset="-128"/>
              </a:rPr>
              <a:t> -I </a:t>
            </a:r>
            <a:r>
              <a:rPr lang="en-US" altLang="ja-JP" sz="1400" dirty="0" err="1">
                <a:solidFill>
                  <a:schemeClr val="bg1"/>
                </a:solidFill>
                <a:latin typeface="ＭＳ ゴシック" panose="020B0609070205080204" pitchFamily="49" charset="-128"/>
                <a:ea typeface="ＭＳ ゴシック" panose="020B0609070205080204" pitchFamily="49" charset="-128"/>
              </a:rPr>
              <a:t>signer_identity</a:t>
            </a:r>
            <a:endParaRPr lang="en-US" altLang="ja-JP" sz="1400" dirty="0">
              <a:solidFill>
                <a:schemeClr val="bg1"/>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-n namespace -s </a:t>
            </a:r>
            <a:r>
              <a:rPr lang="en-US" altLang="ja-JP" sz="1400" dirty="0" err="1">
                <a:solidFill>
                  <a:schemeClr val="bg1"/>
                </a:solidFill>
                <a:latin typeface="ＭＳ ゴシック" panose="020B0609070205080204" pitchFamily="49" charset="-128"/>
                <a:ea typeface="ＭＳ ゴシック" panose="020B0609070205080204" pitchFamily="49" charset="-128"/>
              </a:rPr>
              <a:t>signature_file</a:t>
            </a:r>
            <a:r>
              <a:rPr lang="en-US" altLang="ja-JP" sz="1400" dirty="0">
                <a:solidFill>
                  <a:schemeClr val="bg1"/>
                </a:solidFill>
                <a:latin typeface="ＭＳ ゴシック" panose="020B0609070205080204" pitchFamily="49" charset="-128"/>
                <a:ea typeface="ＭＳ ゴシック" panose="020B0609070205080204" pitchFamily="49" charset="-128"/>
              </a:rPr>
              <a:t> [-r </a:t>
            </a:r>
            <a:r>
              <a:rPr lang="en-US" altLang="ja-JP" sz="1400" dirty="0" err="1">
                <a:solidFill>
                  <a:schemeClr val="bg1"/>
                </a:solidFill>
                <a:latin typeface="ＭＳ ゴシック" panose="020B0609070205080204" pitchFamily="49" charset="-128"/>
                <a:ea typeface="ＭＳ ゴシック" panose="020B0609070205080204" pitchFamily="49" charset="-128"/>
              </a:rPr>
              <a:t>revocation_file</a:t>
            </a:r>
            <a:r>
              <a:rPr lang="en-US" altLang="ja-JP" sz="1400" dirty="0">
                <a:solidFill>
                  <a:schemeClr val="bg1"/>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109215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250941"/>
            <a:ext cx="9705528" cy="1017819"/>
          </a:xfrm>
        </p:spPr>
        <p:txBody>
          <a:bodyPr/>
          <a:lstStyle/>
          <a:p>
            <a:pPr algn="l" eaLnBrk="1" hangingPunct="1"/>
            <a:r>
              <a:rPr lang="en-US" altLang="ja-JP" b="1" dirty="0"/>
              <a:t>“</a:t>
            </a:r>
            <a:r>
              <a:rPr lang="en-US" altLang="ja-JP" b="1" dirty="0" err="1"/>
              <a:t>ssh</a:t>
            </a:r>
            <a:r>
              <a:rPr lang="en-US" altLang="ja-JP" b="1" dirty="0"/>
              <a:t> (OpenSSH)”</a:t>
            </a:r>
            <a:r>
              <a:rPr lang="ja-JP" altLang="en-US" b="1" dirty="0"/>
              <a:t> ：インストールの確認</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19</a:t>
            </a:fld>
            <a:endParaRPr lang="en-US" altLang="ja-JP" sz="1000"/>
          </a:p>
        </p:txBody>
      </p:sp>
      <p:sp>
        <p:nvSpPr>
          <p:cNvPr id="2" name="テキスト ボックス 1">
            <a:extLst>
              <a:ext uri="{FF2B5EF4-FFF2-40B4-BE49-F238E27FC236}">
                <a16:creationId xmlns:a16="http://schemas.microsoft.com/office/drawing/2014/main" id="{6E9EB3D4-286D-4B89-B301-80072EDE7445}"/>
              </a:ext>
            </a:extLst>
          </p:cNvPr>
          <p:cNvSpPr txBox="1"/>
          <p:nvPr/>
        </p:nvSpPr>
        <p:spPr>
          <a:xfrm>
            <a:off x="308484" y="1536174"/>
            <a:ext cx="9289032" cy="2031325"/>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a:t>
            </a:r>
            <a:r>
              <a:rPr lang="en-US" altLang="ja-JP" sz="1400" b="1" dirty="0" err="1">
                <a:solidFill>
                  <a:srgbClr val="FFFF00"/>
                </a:solidFill>
                <a:latin typeface="ＭＳ ゴシック" panose="020B0609070205080204" pitchFamily="49" charset="-128"/>
                <a:ea typeface="ＭＳ ゴシック" panose="020B0609070205080204" pitchFamily="49" charset="-128"/>
              </a:rPr>
              <a:t>ssh</a:t>
            </a: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usage: </a:t>
            </a:r>
            <a:r>
              <a:rPr lang="en-US" altLang="ja-JP" sz="1400" dirty="0" err="1">
                <a:solidFill>
                  <a:schemeClr val="bg1"/>
                </a:solidFill>
                <a:latin typeface="ＭＳ ゴシック" panose="020B0609070205080204" pitchFamily="49" charset="-128"/>
                <a:ea typeface="ＭＳ ゴシック" panose="020B0609070205080204" pitchFamily="49" charset="-128"/>
              </a:rPr>
              <a:t>ssh</a:t>
            </a:r>
            <a:r>
              <a:rPr lang="en-US" altLang="ja-JP" sz="1400" dirty="0">
                <a:solidFill>
                  <a:schemeClr val="bg1"/>
                </a:solidFill>
                <a:latin typeface="ＭＳ ゴシック" panose="020B0609070205080204" pitchFamily="49" charset="-128"/>
                <a:ea typeface="ＭＳ ゴシック" panose="020B0609070205080204" pitchFamily="49" charset="-128"/>
              </a:rPr>
              <a:t> [-46AaCfGgKkMNnqsTtVvXxYy] [-B </a:t>
            </a:r>
            <a:r>
              <a:rPr lang="en-US" altLang="ja-JP" sz="1400" dirty="0" err="1">
                <a:solidFill>
                  <a:schemeClr val="bg1"/>
                </a:solidFill>
                <a:latin typeface="ＭＳ ゴシック" panose="020B0609070205080204" pitchFamily="49" charset="-128"/>
                <a:ea typeface="ＭＳ ゴシック" panose="020B0609070205080204" pitchFamily="49" charset="-128"/>
              </a:rPr>
              <a:t>bind_interface</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[-b </a:t>
            </a:r>
            <a:r>
              <a:rPr lang="en-US" altLang="ja-JP" sz="1400" dirty="0" err="1">
                <a:solidFill>
                  <a:schemeClr val="bg1"/>
                </a:solidFill>
                <a:latin typeface="ＭＳ ゴシック" panose="020B0609070205080204" pitchFamily="49" charset="-128"/>
                <a:ea typeface="ＭＳ ゴシック" panose="020B0609070205080204" pitchFamily="49" charset="-128"/>
              </a:rPr>
              <a:t>bind_address</a:t>
            </a:r>
            <a:r>
              <a:rPr lang="en-US" altLang="ja-JP" sz="1400" dirty="0">
                <a:solidFill>
                  <a:schemeClr val="bg1"/>
                </a:solidFill>
                <a:latin typeface="ＭＳ ゴシック" panose="020B0609070205080204" pitchFamily="49" charset="-128"/>
                <a:ea typeface="ＭＳ ゴシック" panose="020B0609070205080204" pitchFamily="49" charset="-128"/>
              </a:rPr>
              <a:t>] [-c </a:t>
            </a:r>
            <a:r>
              <a:rPr lang="en-US" altLang="ja-JP" sz="1400" dirty="0" err="1">
                <a:solidFill>
                  <a:schemeClr val="bg1"/>
                </a:solidFill>
                <a:latin typeface="ＭＳ ゴシック" panose="020B0609070205080204" pitchFamily="49" charset="-128"/>
                <a:ea typeface="ＭＳ ゴシック" panose="020B0609070205080204" pitchFamily="49" charset="-128"/>
              </a:rPr>
              <a:t>cipher_spec</a:t>
            </a:r>
            <a:r>
              <a:rPr lang="en-US" altLang="ja-JP" sz="1400" dirty="0">
                <a:solidFill>
                  <a:schemeClr val="bg1"/>
                </a:solidFill>
                <a:latin typeface="ＭＳ ゴシック" panose="020B0609070205080204" pitchFamily="49" charset="-128"/>
                <a:ea typeface="ＭＳ ゴシック" panose="020B0609070205080204" pitchFamily="49" charset="-128"/>
              </a:rPr>
              <a:t>] [-D [</a:t>
            </a:r>
            <a:r>
              <a:rPr lang="en-US" altLang="ja-JP" sz="1400" dirty="0" err="1">
                <a:solidFill>
                  <a:schemeClr val="bg1"/>
                </a:solidFill>
                <a:latin typeface="ＭＳ ゴシック" panose="020B0609070205080204" pitchFamily="49" charset="-128"/>
                <a:ea typeface="ＭＳ ゴシック" panose="020B0609070205080204" pitchFamily="49" charset="-128"/>
              </a:rPr>
              <a:t>bind_address</a:t>
            </a:r>
            <a:r>
              <a:rPr lang="en-US" altLang="ja-JP" sz="1400" dirty="0">
                <a:solidFill>
                  <a:schemeClr val="bg1"/>
                </a:solidFill>
                <a:latin typeface="ＭＳ ゴシック" panose="020B0609070205080204" pitchFamily="49" charset="-128"/>
                <a:ea typeface="ＭＳ ゴシック" panose="020B0609070205080204" pitchFamily="49" charset="-128"/>
              </a:rPr>
              <a:t>:]port]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[-E </a:t>
            </a:r>
            <a:r>
              <a:rPr lang="en-US" altLang="ja-JP" sz="1400" dirty="0" err="1">
                <a:solidFill>
                  <a:schemeClr val="bg1"/>
                </a:solidFill>
                <a:latin typeface="ＭＳ ゴシック" panose="020B0609070205080204" pitchFamily="49" charset="-128"/>
                <a:ea typeface="ＭＳ ゴシック" panose="020B0609070205080204" pitchFamily="49" charset="-128"/>
              </a:rPr>
              <a:t>log_file</a:t>
            </a:r>
            <a:r>
              <a:rPr lang="en-US" altLang="ja-JP" sz="1400" dirty="0">
                <a:solidFill>
                  <a:schemeClr val="bg1"/>
                </a:solidFill>
                <a:latin typeface="ＭＳ ゴシック" panose="020B0609070205080204" pitchFamily="49" charset="-128"/>
                <a:ea typeface="ＭＳ ゴシック" panose="020B0609070205080204" pitchFamily="49" charset="-128"/>
              </a:rPr>
              <a:t>] [-e </a:t>
            </a:r>
            <a:r>
              <a:rPr lang="en-US" altLang="ja-JP" sz="1400" dirty="0" err="1">
                <a:solidFill>
                  <a:schemeClr val="bg1"/>
                </a:solidFill>
                <a:latin typeface="ＭＳ ゴシック" panose="020B0609070205080204" pitchFamily="49" charset="-128"/>
                <a:ea typeface="ＭＳ ゴシック" panose="020B0609070205080204" pitchFamily="49" charset="-128"/>
              </a:rPr>
              <a:t>escape_char</a:t>
            </a:r>
            <a:r>
              <a:rPr lang="en-US" altLang="ja-JP" sz="1400" dirty="0">
                <a:solidFill>
                  <a:schemeClr val="bg1"/>
                </a:solidFill>
                <a:latin typeface="ＭＳ ゴシック" panose="020B0609070205080204" pitchFamily="49" charset="-128"/>
                <a:ea typeface="ＭＳ ゴシック" panose="020B0609070205080204" pitchFamily="49" charset="-128"/>
              </a:rPr>
              <a:t>] [-F </a:t>
            </a:r>
            <a:r>
              <a:rPr lang="en-US" altLang="ja-JP" sz="1400" dirty="0" err="1">
                <a:solidFill>
                  <a:schemeClr val="bg1"/>
                </a:solidFill>
                <a:latin typeface="ＭＳ ゴシック" panose="020B0609070205080204" pitchFamily="49" charset="-128"/>
                <a:ea typeface="ＭＳ ゴシック" panose="020B0609070205080204" pitchFamily="49" charset="-128"/>
              </a:rPr>
              <a:t>configfile</a:t>
            </a:r>
            <a:r>
              <a:rPr lang="en-US" altLang="ja-JP" sz="1400" dirty="0">
                <a:solidFill>
                  <a:schemeClr val="bg1"/>
                </a:solidFill>
                <a:latin typeface="ＭＳ ゴシック" panose="020B0609070205080204" pitchFamily="49" charset="-128"/>
                <a:ea typeface="ＭＳ ゴシック" panose="020B0609070205080204" pitchFamily="49" charset="-128"/>
              </a:rPr>
              <a:t>] [-I pkcs11]</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i</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en-US" altLang="ja-JP" sz="1400" dirty="0" err="1">
                <a:solidFill>
                  <a:schemeClr val="bg1"/>
                </a:solidFill>
                <a:latin typeface="ＭＳ ゴシック" panose="020B0609070205080204" pitchFamily="49" charset="-128"/>
                <a:ea typeface="ＭＳ ゴシック" panose="020B0609070205080204" pitchFamily="49" charset="-128"/>
              </a:rPr>
              <a:t>identity_file</a:t>
            </a:r>
            <a:r>
              <a:rPr lang="en-US" altLang="ja-JP" sz="1400" dirty="0">
                <a:solidFill>
                  <a:schemeClr val="bg1"/>
                </a:solidFill>
                <a:latin typeface="ＭＳ ゴシック" panose="020B0609070205080204" pitchFamily="49" charset="-128"/>
                <a:ea typeface="ＭＳ ゴシック" panose="020B0609070205080204" pitchFamily="49" charset="-128"/>
              </a:rPr>
              <a:t>] [-J [user@]host[:port]] [-L address]</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[-l </a:t>
            </a:r>
            <a:r>
              <a:rPr lang="en-US" altLang="ja-JP" sz="1400" dirty="0" err="1">
                <a:solidFill>
                  <a:schemeClr val="bg1"/>
                </a:solidFill>
                <a:latin typeface="ＭＳ ゴシック" panose="020B0609070205080204" pitchFamily="49" charset="-128"/>
                <a:ea typeface="ＭＳ ゴシック" panose="020B0609070205080204" pitchFamily="49" charset="-128"/>
              </a:rPr>
              <a:t>login_name</a:t>
            </a:r>
            <a:r>
              <a:rPr lang="en-US" altLang="ja-JP" sz="1400" dirty="0">
                <a:solidFill>
                  <a:schemeClr val="bg1"/>
                </a:solidFill>
                <a:latin typeface="ＭＳ ゴシック" panose="020B0609070205080204" pitchFamily="49" charset="-128"/>
                <a:ea typeface="ＭＳ ゴシック" panose="020B0609070205080204" pitchFamily="49" charset="-128"/>
              </a:rPr>
              <a:t>] [-m </a:t>
            </a:r>
            <a:r>
              <a:rPr lang="en-US" altLang="ja-JP" sz="1400" dirty="0" err="1">
                <a:solidFill>
                  <a:schemeClr val="bg1"/>
                </a:solidFill>
                <a:latin typeface="ＭＳ ゴシック" panose="020B0609070205080204" pitchFamily="49" charset="-128"/>
                <a:ea typeface="ＭＳ ゴシック" panose="020B0609070205080204" pitchFamily="49" charset="-128"/>
              </a:rPr>
              <a:t>mac_spec</a:t>
            </a:r>
            <a:r>
              <a:rPr lang="en-US" altLang="ja-JP" sz="1400" dirty="0">
                <a:solidFill>
                  <a:schemeClr val="bg1"/>
                </a:solidFill>
                <a:latin typeface="ＭＳ ゴシック" panose="020B0609070205080204" pitchFamily="49" charset="-128"/>
                <a:ea typeface="ＭＳ ゴシック" panose="020B0609070205080204" pitchFamily="49" charset="-128"/>
              </a:rPr>
              <a:t>] [-O </a:t>
            </a:r>
            <a:r>
              <a:rPr lang="en-US" altLang="ja-JP" sz="1400" dirty="0" err="1">
                <a:solidFill>
                  <a:schemeClr val="bg1"/>
                </a:solidFill>
                <a:latin typeface="ＭＳ ゴシック" panose="020B0609070205080204" pitchFamily="49" charset="-128"/>
                <a:ea typeface="ＭＳ ゴシック" panose="020B0609070205080204" pitchFamily="49" charset="-128"/>
              </a:rPr>
              <a:t>ctl_cmd</a:t>
            </a:r>
            <a:r>
              <a:rPr lang="en-US" altLang="ja-JP" sz="1400" dirty="0">
                <a:solidFill>
                  <a:schemeClr val="bg1"/>
                </a:solidFill>
                <a:latin typeface="ＭＳ ゴシック" panose="020B0609070205080204" pitchFamily="49" charset="-128"/>
                <a:ea typeface="ＭＳ ゴシック" panose="020B0609070205080204" pitchFamily="49" charset="-128"/>
              </a:rPr>
              <a:t>] [-o option] [-p port]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[-Q </a:t>
            </a:r>
            <a:r>
              <a:rPr lang="en-US" altLang="ja-JP" sz="1400" dirty="0" err="1">
                <a:solidFill>
                  <a:schemeClr val="bg1"/>
                </a:solidFill>
                <a:latin typeface="ＭＳ ゴシック" panose="020B0609070205080204" pitchFamily="49" charset="-128"/>
                <a:ea typeface="ＭＳ ゴシック" panose="020B0609070205080204" pitchFamily="49" charset="-128"/>
              </a:rPr>
              <a:t>query_option</a:t>
            </a:r>
            <a:r>
              <a:rPr lang="en-US" altLang="ja-JP" sz="1400" dirty="0">
                <a:solidFill>
                  <a:schemeClr val="bg1"/>
                </a:solidFill>
                <a:latin typeface="ＭＳ ゴシック" panose="020B0609070205080204" pitchFamily="49" charset="-128"/>
                <a:ea typeface="ＭＳ ゴシック" panose="020B0609070205080204" pitchFamily="49" charset="-128"/>
              </a:rPr>
              <a:t>] [-R address] [-S </a:t>
            </a:r>
            <a:r>
              <a:rPr lang="en-US" altLang="ja-JP" sz="1400" dirty="0" err="1">
                <a:solidFill>
                  <a:schemeClr val="bg1"/>
                </a:solidFill>
                <a:latin typeface="ＭＳ ゴシック" panose="020B0609070205080204" pitchFamily="49" charset="-128"/>
                <a:ea typeface="ＭＳ ゴシック" panose="020B0609070205080204" pitchFamily="49" charset="-128"/>
              </a:rPr>
              <a:t>ctl_path</a:t>
            </a:r>
            <a:r>
              <a:rPr lang="en-US" altLang="ja-JP" sz="1400" dirty="0">
                <a:solidFill>
                  <a:schemeClr val="bg1"/>
                </a:solidFill>
                <a:latin typeface="ＭＳ ゴシック" panose="020B0609070205080204" pitchFamily="49" charset="-128"/>
                <a:ea typeface="ＭＳ ゴシック" panose="020B0609070205080204" pitchFamily="49" charset="-128"/>
              </a:rPr>
              <a:t>] [-W </a:t>
            </a:r>
            <a:r>
              <a:rPr lang="en-US" altLang="ja-JP" sz="1400" dirty="0" err="1">
                <a:solidFill>
                  <a:schemeClr val="bg1"/>
                </a:solidFill>
                <a:latin typeface="ＭＳ ゴシック" panose="020B0609070205080204" pitchFamily="49" charset="-128"/>
                <a:ea typeface="ＭＳ ゴシック" panose="020B0609070205080204" pitchFamily="49" charset="-128"/>
              </a:rPr>
              <a:t>host:port</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           [-w </a:t>
            </a:r>
            <a:r>
              <a:rPr lang="en-US" altLang="ja-JP" sz="1400" dirty="0" err="1">
                <a:solidFill>
                  <a:schemeClr val="bg1"/>
                </a:solidFill>
                <a:latin typeface="ＭＳ ゴシック" panose="020B0609070205080204" pitchFamily="49" charset="-128"/>
                <a:ea typeface="ＭＳ ゴシック" panose="020B0609070205080204" pitchFamily="49" charset="-128"/>
              </a:rPr>
              <a:t>local_tun</a:t>
            </a:r>
            <a:r>
              <a:rPr lang="en-US" altLang="ja-JP" sz="1400" dirty="0">
                <a:solidFill>
                  <a:schemeClr val="bg1"/>
                </a:solidFill>
                <a:latin typeface="ＭＳ ゴシック" panose="020B0609070205080204" pitchFamily="49" charset="-128"/>
                <a:ea typeface="ＭＳ ゴシック" panose="020B0609070205080204" pitchFamily="49" charset="-128"/>
              </a:rPr>
              <a:t>[:</a:t>
            </a:r>
            <a:r>
              <a:rPr lang="en-US" altLang="ja-JP" sz="1400" dirty="0" err="1">
                <a:solidFill>
                  <a:schemeClr val="bg1"/>
                </a:solidFill>
                <a:latin typeface="ＭＳ ゴシック" panose="020B0609070205080204" pitchFamily="49" charset="-128"/>
                <a:ea typeface="ＭＳ ゴシック" panose="020B0609070205080204" pitchFamily="49" charset="-128"/>
              </a:rPr>
              <a:t>remote_tun</a:t>
            </a:r>
            <a:r>
              <a:rPr lang="en-US" altLang="ja-JP" sz="1400" dirty="0">
                <a:solidFill>
                  <a:schemeClr val="bg1"/>
                </a:solidFill>
                <a:latin typeface="ＭＳ ゴシック" panose="020B0609070205080204" pitchFamily="49" charset="-128"/>
                <a:ea typeface="ＭＳ ゴシック" panose="020B0609070205080204" pitchFamily="49" charset="-128"/>
              </a:rPr>
              <a:t>]] destination [command]</a:t>
            </a:r>
          </a:p>
          <a:p>
            <a:pPr>
              <a:lnSpc>
                <a:spcPct val="90000"/>
              </a:lnSpc>
            </a:pPr>
            <a:endParaRPr lang="en-US" altLang="ja-JP" sz="140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2375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463" y="238125"/>
            <a:ext cx="9940926" cy="720079"/>
          </a:xfrm>
        </p:spPr>
        <p:txBody>
          <a:bodyPr/>
          <a:lstStyle/>
          <a:p>
            <a:pPr eaLnBrk="1" hangingPunct="1"/>
            <a:r>
              <a:rPr lang="ja-JP" altLang="en-US" b="1" dirty="0"/>
              <a:t>背 景</a:t>
            </a:r>
            <a:endParaRPr lang="ja-JP" altLang="en-US" sz="2800" dirty="0"/>
          </a:p>
        </p:txBody>
      </p:sp>
      <p:sp>
        <p:nvSpPr>
          <p:cNvPr id="35843" name="Rectangle 3"/>
          <p:cNvSpPr>
            <a:spLocks noGrp="1" noChangeArrowheads="1"/>
          </p:cNvSpPr>
          <p:nvPr>
            <p:ph type="body" idx="1"/>
          </p:nvPr>
        </p:nvSpPr>
        <p:spPr>
          <a:xfrm>
            <a:off x="-7233" y="1196329"/>
            <a:ext cx="9906000" cy="2232248"/>
          </a:xfrm>
        </p:spPr>
        <p:txBody>
          <a:bodyPr/>
          <a:lstStyle/>
          <a:p>
            <a:pPr eaLnBrk="1" hangingPunct="1">
              <a:spcBef>
                <a:spcPts val="600"/>
              </a:spcBef>
            </a:pPr>
            <a:r>
              <a:rPr lang="ja-JP" altLang="en-US" dirty="0" smtClean="0"/>
              <a:t>神戸大学計算科学教育センターでは</a:t>
            </a:r>
            <a:r>
              <a:rPr lang="en-US" altLang="ja-JP" dirty="0" smtClean="0"/>
              <a:t>2021</a:t>
            </a:r>
            <a:r>
              <a:rPr lang="ja-JP" altLang="en-US" dirty="0" smtClean="0"/>
              <a:t>年</a:t>
            </a:r>
            <a:r>
              <a:rPr lang="en-US" altLang="ja-JP" dirty="0"/>
              <a:t>3</a:t>
            </a:r>
            <a:r>
              <a:rPr lang="ja-JP" altLang="en-US" dirty="0" smtClean="0"/>
              <a:t>月</a:t>
            </a:r>
            <a:r>
              <a:rPr lang="en-US" altLang="ja-JP" dirty="0"/>
              <a:t>8</a:t>
            </a:r>
            <a:r>
              <a:rPr lang="ja-JP" altLang="en-US" dirty="0" smtClean="0"/>
              <a:t>日～</a:t>
            </a:r>
            <a:r>
              <a:rPr lang="en-US" altLang="ja-JP" dirty="0" smtClean="0"/>
              <a:t>10</a:t>
            </a:r>
            <a:r>
              <a:rPr lang="ja-JP" altLang="en-US" dirty="0" smtClean="0"/>
              <a:t>日に</a:t>
            </a:r>
            <a:r>
              <a:rPr lang="en-US" altLang="ja-JP" dirty="0" smtClean="0"/>
              <a:t>KOBE HPC</a:t>
            </a:r>
            <a:r>
              <a:rPr lang="ja-JP" altLang="en-US" dirty="0" smtClean="0"/>
              <a:t>スプリングスクール（中級）を開催します</a:t>
            </a:r>
            <a:r>
              <a:rPr lang="en-US" altLang="ja-JP" dirty="0" smtClean="0">
                <a:hlinkClick r:id="rId3"/>
              </a:rPr>
              <a:t>http</a:t>
            </a:r>
            <a:r>
              <a:rPr lang="en-US" altLang="ja-JP" dirty="0">
                <a:hlinkClick r:id="rId3"/>
              </a:rPr>
              <a:t>://www.eccse.kobe-u.ac.jp/simulation_school/kobe-hpc-spring-intermediate2021</a:t>
            </a:r>
            <a:r>
              <a:rPr lang="en-US" altLang="ja-JP" dirty="0" smtClean="0">
                <a:hlinkClick r:id="rId3"/>
              </a:rPr>
              <a:t>/</a:t>
            </a:r>
            <a:endParaRPr lang="en-US" altLang="ja-JP" dirty="0" smtClean="0"/>
          </a:p>
          <a:p>
            <a:pPr lvl="1" eaLnBrk="1" hangingPunct="1">
              <a:spcBef>
                <a:spcPts val="600"/>
              </a:spcBef>
            </a:pPr>
            <a:r>
              <a:rPr lang="ja-JP" altLang="en-US" dirty="0" smtClean="0"/>
              <a:t>本スクールでは</a:t>
            </a:r>
            <a:r>
              <a:rPr lang="ja-JP" altLang="en-US" dirty="0"/>
              <a:t>，理解を深めるため</a:t>
            </a:r>
            <a:r>
              <a:rPr lang="ja-JP" altLang="en-US" dirty="0" smtClean="0"/>
              <a:t>，東京大学情報基盤センターより提供された</a:t>
            </a:r>
            <a:r>
              <a:rPr lang="en-US" altLang="ja-JP" dirty="0" err="1" smtClean="0">
                <a:hlinkClick r:id="rId4"/>
              </a:rPr>
              <a:t>Oakbridge</a:t>
            </a:r>
            <a:r>
              <a:rPr lang="en-US" altLang="ja-JP" dirty="0" smtClean="0">
                <a:hlinkClick r:id="rId4"/>
              </a:rPr>
              <a:t>-CX</a:t>
            </a:r>
            <a:r>
              <a:rPr lang="ja-JP" altLang="en-US" dirty="0">
                <a:hlinkClick r:id="rId4"/>
              </a:rPr>
              <a:t>スーパーコンピューターシステム</a:t>
            </a:r>
            <a:r>
              <a:rPr lang="ja-JP" altLang="en-US" dirty="0"/>
              <a:t>を利用した実習を実施する予定である。</a:t>
            </a:r>
            <a:endParaRPr lang="en-US" altLang="ja-JP" dirty="0"/>
          </a:p>
          <a:p>
            <a:pPr eaLnBrk="1" hangingPunct="1">
              <a:spcBef>
                <a:spcPts val="600"/>
              </a:spcBef>
            </a:pPr>
            <a:r>
              <a:rPr lang="ja-JP" altLang="en-US" dirty="0" smtClean="0"/>
              <a:t>本スクールは</a:t>
            </a:r>
            <a:r>
              <a:rPr lang="en-US" altLang="ja-JP" dirty="0"/>
              <a:t>Zoom</a:t>
            </a:r>
            <a:r>
              <a:rPr lang="ja-JP" altLang="en-US" dirty="0"/>
              <a:t>による</a:t>
            </a:r>
            <a:r>
              <a:rPr lang="ja-JP" altLang="en-US" dirty="0" smtClean="0"/>
              <a:t>オンラインスクールと</a:t>
            </a:r>
            <a:r>
              <a:rPr lang="ja-JP" altLang="en-US" dirty="0"/>
              <a:t>して実施される予定である。</a:t>
            </a:r>
            <a:endParaRPr lang="en-US" altLang="ja-JP" dirty="0"/>
          </a:p>
          <a:p>
            <a:pPr eaLnBrk="1" hangingPunct="1">
              <a:spcBef>
                <a:spcPts val="600"/>
              </a:spcBef>
            </a:pPr>
            <a:r>
              <a:rPr lang="ja-JP" altLang="en-US" dirty="0"/>
              <a:t>本資料は，</a:t>
            </a:r>
            <a:r>
              <a:rPr lang="ja-JP" altLang="en-US" dirty="0" smtClean="0"/>
              <a:t>オンラインスクール受講</a:t>
            </a:r>
            <a:r>
              <a:rPr lang="ja-JP" altLang="en-US" dirty="0"/>
              <a:t>のための準備について記載したものである。</a:t>
            </a:r>
            <a:br>
              <a:rPr lang="ja-JP" altLang="en-US" dirty="0"/>
            </a:br>
            <a:r>
              <a:rPr lang="ja-JP" altLang="en-US" dirty="0"/>
              <a:t>　</a:t>
            </a:r>
            <a:endParaRPr lang="en-US" altLang="ja-JP"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2</a:t>
            </a:fld>
            <a:endParaRPr lang="en-US" altLang="ja-JP" sz="1000"/>
          </a:p>
        </p:txBody>
      </p:sp>
    </p:spTree>
    <p:extLst>
      <p:ext uri="{BB962C8B-B14F-4D97-AF65-F5344CB8AC3E}">
        <p14:creationId xmlns:p14="http://schemas.microsoft.com/office/powerpoint/2010/main" val="274121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250941"/>
            <a:ext cx="9343198" cy="969209"/>
          </a:xfrm>
        </p:spPr>
        <p:txBody>
          <a:bodyPr/>
          <a:lstStyle/>
          <a:p>
            <a:pPr algn="l" eaLnBrk="1" hangingPunct="1"/>
            <a:r>
              <a:rPr lang="en-US" altLang="ja-JP" b="1" dirty="0"/>
              <a:t>“make, emacs, vi </a:t>
            </a:r>
            <a:r>
              <a:rPr lang="en-US" altLang="ja-JP" b="1" dirty="0" err="1"/>
              <a:t>etc</a:t>
            </a:r>
            <a:r>
              <a:rPr lang="en-US" altLang="ja-JP" b="1" dirty="0"/>
              <a:t>”</a:t>
            </a:r>
            <a:r>
              <a:rPr lang="ja-JP" altLang="en-US" b="1" dirty="0"/>
              <a:t> ：インストールの確認</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20</a:t>
            </a:fld>
            <a:endParaRPr lang="en-US" altLang="ja-JP" sz="1000"/>
          </a:p>
        </p:txBody>
      </p:sp>
      <p:sp>
        <p:nvSpPr>
          <p:cNvPr id="2" name="テキスト ボックス 1">
            <a:extLst>
              <a:ext uri="{FF2B5EF4-FFF2-40B4-BE49-F238E27FC236}">
                <a16:creationId xmlns:a16="http://schemas.microsoft.com/office/drawing/2014/main" id="{6E9EB3D4-286D-4B89-B301-80072EDE7445}"/>
              </a:ext>
            </a:extLst>
          </p:cNvPr>
          <p:cNvSpPr txBox="1"/>
          <p:nvPr/>
        </p:nvSpPr>
        <p:spPr>
          <a:xfrm>
            <a:off x="272575" y="1377854"/>
            <a:ext cx="9271095" cy="1845893"/>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make –version</a:t>
            </a:r>
          </a:p>
          <a:p>
            <a:pPr>
              <a:lnSpc>
                <a:spcPct val="90000"/>
              </a:lnSpc>
            </a:pP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GNU Make 4.3</a:t>
            </a: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このプログラムは </a:t>
            </a:r>
            <a:r>
              <a:rPr lang="en-US" altLang="ja-JP" sz="1400" dirty="0">
                <a:solidFill>
                  <a:schemeClr val="bg1"/>
                </a:solidFill>
                <a:latin typeface="ＭＳ ゴシック" panose="020B0609070205080204" pitchFamily="49" charset="-128"/>
                <a:ea typeface="ＭＳ ゴシック" panose="020B0609070205080204" pitchFamily="49" charset="-128"/>
              </a:rPr>
              <a:t>x86_64-pc-cygwin </a:t>
            </a:r>
            <a:r>
              <a:rPr lang="ja-JP" altLang="en-US" sz="1400" dirty="0">
                <a:solidFill>
                  <a:schemeClr val="bg1"/>
                </a:solidFill>
                <a:latin typeface="ＭＳ ゴシック" panose="020B0609070205080204" pitchFamily="49" charset="-128"/>
                <a:ea typeface="ＭＳ ゴシック" panose="020B0609070205080204" pitchFamily="49" charset="-128"/>
              </a:rPr>
              <a:t>用にビルドされました</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Copyright (C) 1988-2020 Free Software Foundation, Inc.</a:t>
            </a: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ライセンス </a:t>
            </a:r>
            <a:r>
              <a:rPr lang="en-US" altLang="ja-JP" sz="1400" dirty="0">
                <a:solidFill>
                  <a:schemeClr val="bg1"/>
                </a:solidFill>
                <a:latin typeface="ＭＳ ゴシック" panose="020B0609070205080204" pitchFamily="49" charset="-128"/>
                <a:ea typeface="ＭＳ ゴシック" panose="020B0609070205080204" pitchFamily="49" charset="-128"/>
              </a:rPr>
              <a:t>GPLv3+: GNU GPL </a:t>
            </a:r>
            <a:r>
              <a:rPr lang="ja-JP" altLang="en-US" sz="1400" dirty="0">
                <a:solidFill>
                  <a:schemeClr val="bg1"/>
                </a:solidFill>
                <a:latin typeface="ＭＳ ゴシック" panose="020B0609070205080204" pitchFamily="49" charset="-128"/>
                <a:ea typeface="ＭＳ ゴシック" panose="020B0609070205080204" pitchFamily="49" charset="-128"/>
              </a:rPr>
              <a:t>バージョン </a:t>
            </a:r>
            <a:r>
              <a:rPr lang="en-US" altLang="ja-JP" sz="1400" dirty="0">
                <a:solidFill>
                  <a:schemeClr val="bg1"/>
                </a:solidFill>
                <a:latin typeface="ＭＳ ゴシック" panose="020B0609070205080204" pitchFamily="49" charset="-128"/>
                <a:ea typeface="ＭＳ ゴシック" panose="020B0609070205080204" pitchFamily="49" charset="-128"/>
              </a:rPr>
              <a:t>3 </a:t>
            </a:r>
            <a:r>
              <a:rPr lang="ja-JP" altLang="en-US" sz="1400" dirty="0">
                <a:solidFill>
                  <a:schemeClr val="bg1"/>
                </a:solidFill>
                <a:latin typeface="ＭＳ ゴシック" panose="020B0609070205080204" pitchFamily="49" charset="-128"/>
                <a:ea typeface="ＭＳ ゴシック" panose="020B0609070205080204" pitchFamily="49" charset="-128"/>
              </a:rPr>
              <a:t>以降 </a:t>
            </a:r>
            <a:r>
              <a:rPr lang="en-US" altLang="ja-JP" sz="1400" dirty="0">
                <a:solidFill>
                  <a:schemeClr val="bg1"/>
                </a:solidFill>
                <a:latin typeface="ＭＳ ゴシック" panose="020B0609070205080204" pitchFamily="49" charset="-128"/>
                <a:ea typeface="ＭＳ ゴシック" panose="020B0609070205080204" pitchFamily="49" charset="-128"/>
              </a:rPr>
              <a:t>&lt;http://gnu.org/licenses/gpl.html&gt;</a:t>
            </a: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これはフリーソフトウェアです</a:t>
            </a:r>
            <a:r>
              <a:rPr lang="en-US" altLang="ja-JP" sz="1400" dirty="0">
                <a:solidFill>
                  <a:schemeClr val="bg1"/>
                </a:solidFill>
                <a:latin typeface="ＭＳ ゴシック" panose="020B0609070205080204" pitchFamily="49" charset="-128"/>
                <a:ea typeface="ＭＳ ゴシック" panose="020B0609070205080204" pitchFamily="49" charset="-128"/>
              </a:rPr>
              <a:t>: </a:t>
            </a:r>
            <a:r>
              <a:rPr lang="ja-JP" altLang="en-US" sz="1400" dirty="0">
                <a:solidFill>
                  <a:schemeClr val="bg1"/>
                </a:solidFill>
                <a:latin typeface="ＭＳ ゴシック" panose="020B0609070205080204" pitchFamily="49" charset="-128"/>
                <a:ea typeface="ＭＳ ゴシック" panose="020B0609070205080204" pitchFamily="49" charset="-128"/>
              </a:rPr>
              <a:t>自由に変更および配布できます</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r>
              <a:rPr lang="ja-JP" altLang="en-US" sz="1400" dirty="0">
                <a:solidFill>
                  <a:schemeClr val="bg1"/>
                </a:solidFill>
                <a:latin typeface="ＭＳ ゴシック" panose="020B0609070205080204" pitchFamily="49" charset="-128"/>
                <a:ea typeface="ＭＳ ゴシック" panose="020B0609070205080204" pitchFamily="49" charset="-128"/>
              </a:rPr>
              <a:t>法律の許す限り、　無保証　です</a:t>
            </a:r>
            <a:r>
              <a:rPr lang="en-US" altLang="ja-JP" sz="1400" dirty="0">
                <a:solidFill>
                  <a:schemeClr val="bg1"/>
                </a:solidFill>
                <a:latin typeface="ＭＳ ゴシック" panose="020B0609070205080204" pitchFamily="49" charset="-128"/>
                <a:ea typeface="ＭＳ ゴシック" panose="020B0609070205080204" pitchFamily="49" charset="-128"/>
              </a:rPr>
              <a:t>.</a:t>
            </a:r>
          </a:p>
          <a:p>
            <a:pPr>
              <a:lnSpc>
                <a:spcPct val="90000"/>
              </a:lnSpc>
            </a:pPr>
            <a:endParaRPr lang="en-US" altLang="ja-JP" sz="1400"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210B849F-7CE6-4BEC-810C-EAE91C4BBF79}"/>
              </a:ext>
            </a:extLst>
          </p:cNvPr>
          <p:cNvSpPr txBox="1"/>
          <p:nvPr/>
        </p:nvSpPr>
        <p:spPr>
          <a:xfrm>
            <a:off x="254638" y="3381451"/>
            <a:ext cx="9289032" cy="1837426"/>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emacs –version</a:t>
            </a:r>
          </a:p>
          <a:p>
            <a:pPr>
              <a:lnSpc>
                <a:spcPct val="90000"/>
              </a:lnSpc>
            </a:pP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GNU Emacs 26.3</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Copyright (C) 2019 Free Software Foundation, Inc.</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GNU Emacs comes with ABSOLUTELY NO WARRANTY.</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You may redistribute copies of GNU Emacs</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under the terms of the GNU General Public License.</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For more information about these matters, see the file named COPYING.</a:t>
            </a:r>
          </a:p>
          <a:p>
            <a:pPr>
              <a:lnSpc>
                <a:spcPct val="90000"/>
              </a:lnSpc>
            </a:pPr>
            <a:endParaRPr lang="en-US" altLang="ja-JP" sz="1400" dirty="0">
              <a:solidFill>
                <a:schemeClr val="bg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532AE7E-92D8-4A0E-B272-1743F343CA17}"/>
              </a:ext>
            </a:extLst>
          </p:cNvPr>
          <p:cNvSpPr txBox="1"/>
          <p:nvPr/>
        </p:nvSpPr>
        <p:spPr>
          <a:xfrm>
            <a:off x="254638" y="5351331"/>
            <a:ext cx="9289032" cy="1255728"/>
          </a:xfrm>
          <a:prstGeom prst="rect">
            <a:avLst/>
          </a:prstGeom>
          <a:solidFill>
            <a:schemeClr val="tx1">
              <a:lumMod val="95000"/>
              <a:lumOff val="5000"/>
            </a:schemeClr>
          </a:solidFill>
        </p:spPr>
        <p:txBody>
          <a:bodyPr wrap="square" rtlCol="0">
            <a:spAutoFit/>
          </a:bodyPr>
          <a:lstStyle/>
          <a:p>
            <a:pPr>
              <a:lnSpc>
                <a:spcPct val="90000"/>
              </a:lnSpc>
            </a:pPr>
            <a:r>
              <a:rPr lang="en-US" altLang="ja-JP" sz="1400" b="1" dirty="0">
                <a:solidFill>
                  <a:srgbClr val="FFFF00"/>
                </a:solidFill>
                <a:latin typeface="ＭＳ ゴシック" panose="020B0609070205080204" pitchFamily="49" charset="-128"/>
                <a:ea typeface="ＭＳ ゴシック" panose="020B0609070205080204" pitchFamily="49" charset="-128"/>
              </a:rPr>
              <a:t>$ vi -version</a:t>
            </a:r>
          </a:p>
          <a:p>
            <a:pPr>
              <a:lnSpc>
                <a:spcPct val="90000"/>
              </a:lnSpc>
            </a:pPr>
            <a:endParaRPr lang="en-US" altLang="ja-JP" sz="1400" b="1" dirty="0">
              <a:solidFill>
                <a:srgbClr val="FFFF00"/>
              </a:solidFill>
              <a:latin typeface="ＭＳ ゴシック" panose="020B0609070205080204" pitchFamily="49" charset="-128"/>
              <a:ea typeface="ＭＳ ゴシック" panose="020B0609070205080204" pitchFamily="49" charset="-128"/>
            </a:endParaRP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VIM - Vi </a:t>
            </a:r>
            <a:r>
              <a:rPr lang="en-US" altLang="ja-JP" sz="1400" dirty="0" err="1">
                <a:solidFill>
                  <a:schemeClr val="bg1"/>
                </a:solidFill>
                <a:latin typeface="ＭＳ ゴシック" panose="020B0609070205080204" pitchFamily="49" charset="-128"/>
                <a:ea typeface="ＭＳ ゴシック" panose="020B0609070205080204" pitchFamily="49" charset="-128"/>
              </a:rPr>
              <a:t>IMproved</a:t>
            </a:r>
            <a:r>
              <a:rPr lang="en-US" altLang="ja-JP" sz="1400" dirty="0">
                <a:solidFill>
                  <a:schemeClr val="bg1"/>
                </a:solidFill>
                <a:latin typeface="ＭＳ ゴシック" panose="020B0609070205080204" pitchFamily="49" charset="-128"/>
                <a:ea typeface="ＭＳ ゴシック" panose="020B0609070205080204" pitchFamily="49" charset="-128"/>
              </a:rPr>
              <a:t> 8.2 (2019 Dec 12, compiled Mar 30 2020 21:54:08)</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Garbage after option argument: "-version"</a:t>
            </a:r>
          </a:p>
          <a:p>
            <a:pPr>
              <a:lnSpc>
                <a:spcPct val="90000"/>
              </a:lnSpc>
            </a:pPr>
            <a:r>
              <a:rPr lang="en-US" altLang="ja-JP" sz="1400" dirty="0">
                <a:solidFill>
                  <a:schemeClr val="bg1"/>
                </a:solidFill>
                <a:latin typeface="ＭＳ ゴシック" panose="020B0609070205080204" pitchFamily="49" charset="-128"/>
                <a:ea typeface="ＭＳ ゴシック" panose="020B0609070205080204" pitchFamily="49" charset="-128"/>
              </a:rPr>
              <a:t>More info with: "vim -h"</a:t>
            </a:r>
          </a:p>
          <a:p>
            <a:pPr>
              <a:lnSpc>
                <a:spcPct val="90000"/>
              </a:lnSpc>
            </a:pPr>
            <a:endParaRPr lang="en-US" altLang="ja-JP" sz="140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127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76249"/>
            <a:ext cx="9906000" cy="633413"/>
          </a:xfrm>
        </p:spPr>
        <p:txBody>
          <a:bodyPr/>
          <a:lstStyle/>
          <a:p>
            <a:pPr eaLnBrk="1" hangingPunct="1"/>
            <a:r>
              <a:rPr lang="ja-JP" altLang="en-US" b="1" dirty="0"/>
              <a:t>その他</a:t>
            </a:r>
          </a:p>
        </p:txBody>
      </p:sp>
      <p:sp>
        <p:nvSpPr>
          <p:cNvPr id="35843" name="Rectangle 3"/>
          <p:cNvSpPr>
            <a:spLocks noGrp="1" noChangeArrowheads="1"/>
          </p:cNvSpPr>
          <p:nvPr>
            <p:ph type="body" idx="1"/>
          </p:nvPr>
        </p:nvSpPr>
        <p:spPr>
          <a:xfrm>
            <a:off x="128464" y="1628800"/>
            <a:ext cx="9777536" cy="2160587"/>
          </a:xfrm>
        </p:spPr>
        <p:txBody>
          <a:bodyPr/>
          <a:lstStyle/>
          <a:p>
            <a:pPr eaLnBrk="1" hangingPunct="1">
              <a:spcBef>
                <a:spcPts val="600"/>
              </a:spcBef>
            </a:pPr>
            <a:r>
              <a:rPr lang="en-US" altLang="ja-JP" dirty="0"/>
              <a:t>Cygwin</a:t>
            </a:r>
            <a:r>
              <a:rPr lang="ja-JP" altLang="en-US" dirty="0"/>
              <a:t>のインストールには</a:t>
            </a:r>
            <a:r>
              <a:rPr lang="en-US" altLang="ja-JP" dirty="0"/>
              <a:t>60-90</a:t>
            </a:r>
            <a:r>
              <a:rPr lang="ja-JP" altLang="en-US" dirty="0"/>
              <a:t>分程度を要します</a:t>
            </a:r>
            <a:endParaRPr lang="en-US" altLang="ja-JP" dirty="0"/>
          </a:p>
          <a:p>
            <a:pPr eaLnBrk="1" hangingPunct="1">
              <a:spcBef>
                <a:spcPts val="600"/>
              </a:spcBef>
            </a:pPr>
            <a:r>
              <a:rPr lang="ja-JP" altLang="en-US" dirty="0"/>
              <a:t>週末中にインストールしておくことをお勧めいたします。</a:t>
            </a:r>
            <a:endParaRPr lang="en-US" altLang="ja-JP" dirty="0"/>
          </a:p>
          <a:p>
            <a:pPr eaLnBrk="1" hangingPunct="1">
              <a:spcBef>
                <a:spcPts val="600"/>
              </a:spcBef>
            </a:pPr>
            <a:endParaRPr lang="en-US" altLang="ja-JP" dirty="0"/>
          </a:p>
          <a:p>
            <a:pPr eaLnBrk="1" hangingPunct="1">
              <a:spcBef>
                <a:spcPts val="600"/>
              </a:spcBef>
            </a:pPr>
            <a:r>
              <a:rPr lang="en-US" altLang="ja-JP" dirty="0"/>
              <a:t>Windows</a:t>
            </a:r>
            <a:r>
              <a:rPr lang="ja-JP" altLang="en-US" dirty="0"/>
              <a:t> </a:t>
            </a:r>
            <a:r>
              <a:rPr lang="en-US" altLang="ja-JP" dirty="0"/>
              <a:t>10</a:t>
            </a:r>
            <a:r>
              <a:rPr lang="ja-JP" altLang="en-US" dirty="0"/>
              <a:t>以降であれば</a:t>
            </a:r>
            <a:r>
              <a:rPr lang="en-US" altLang="ja-JP" dirty="0"/>
              <a:t>Cygwin</a:t>
            </a:r>
            <a:r>
              <a:rPr lang="ja-JP" altLang="en-US" dirty="0"/>
              <a:t>の替わりに</a:t>
            </a:r>
            <a:r>
              <a:rPr lang="en-US" altLang="ja-JP" dirty="0"/>
              <a:t>WSL</a:t>
            </a:r>
            <a:r>
              <a:rPr lang="ja-JP" altLang="en-US" dirty="0"/>
              <a:t>（</a:t>
            </a:r>
            <a:r>
              <a:rPr lang="en-US" altLang="ja-JP" dirty="0"/>
              <a:t>Windows Subsystem for Linux</a:t>
            </a:r>
            <a:r>
              <a:rPr lang="ja-JP" altLang="en-US" dirty="0"/>
              <a:t>）を使うことも考えられます。</a:t>
            </a:r>
            <a:endParaRPr lang="en-US" altLang="ja-JP" dirty="0"/>
          </a:p>
          <a:p>
            <a:pPr lvl="1" eaLnBrk="1" hangingPunct="1">
              <a:spcBef>
                <a:spcPts val="600"/>
              </a:spcBef>
            </a:pPr>
            <a:r>
              <a:rPr lang="en-US" altLang="ja-JP" dirty="0"/>
              <a:t>Windows</a:t>
            </a:r>
            <a:r>
              <a:rPr lang="ja-JP" altLang="en-US" dirty="0"/>
              <a:t>，</a:t>
            </a:r>
            <a:r>
              <a:rPr lang="en-US" altLang="ja-JP" dirty="0"/>
              <a:t>Linux</a:t>
            </a:r>
            <a:r>
              <a:rPr lang="ja-JP" altLang="en-US" dirty="0"/>
              <a:t>に詳しい方はお試し頂いても結構です，が</a:t>
            </a:r>
            <a:r>
              <a:rPr lang="en-US" altLang="ja-JP" dirty="0"/>
              <a:t>C</a:t>
            </a:r>
            <a:r>
              <a:rPr lang="ja-JP" altLang="en-US" dirty="0"/>
              <a:t>，</a:t>
            </a:r>
            <a:r>
              <a:rPr lang="en-US" altLang="ja-JP" dirty="0"/>
              <a:t>Fortran</a:t>
            </a:r>
            <a:r>
              <a:rPr lang="ja-JP" altLang="en-US" dirty="0"/>
              <a:t>，</a:t>
            </a:r>
            <a:r>
              <a:rPr lang="en-US" altLang="ja-JP" dirty="0"/>
              <a:t>OpenSSH</a:t>
            </a:r>
            <a:r>
              <a:rPr lang="ja-JP" altLang="en-US" dirty="0"/>
              <a:t>等の機能のインストールをご確認ください</a:t>
            </a:r>
            <a:endParaRPr lang="en-US" altLang="ja-JP"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21</a:t>
            </a:fld>
            <a:endParaRPr lang="en-US" altLang="ja-JP" sz="1000"/>
          </a:p>
        </p:txBody>
      </p:sp>
    </p:spTree>
    <p:extLst>
      <p:ext uri="{BB962C8B-B14F-4D97-AF65-F5344CB8AC3E}">
        <p14:creationId xmlns:p14="http://schemas.microsoft.com/office/powerpoint/2010/main" val="79412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08484" y="980728"/>
            <a:ext cx="9289032" cy="1584176"/>
          </a:xfrm>
        </p:spPr>
        <p:txBody>
          <a:bodyPr/>
          <a:lstStyle/>
          <a:p>
            <a:pPr eaLnBrk="1" hangingPunct="1">
              <a:spcBef>
                <a:spcPts val="600"/>
              </a:spcBef>
            </a:pPr>
            <a:r>
              <a:rPr lang="en-US" altLang="ja-JP" sz="4000" dirty="0">
                <a:solidFill>
                  <a:schemeClr val="bg1"/>
                </a:solidFill>
              </a:rPr>
              <a:t>PC</a:t>
            </a:r>
            <a:r>
              <a:rPr lang="ja-JP" altLang="en-US" sz="4000" dirty="0">
                <a:solidFill>
                  <a:schemeClr val="bg1"/>
                </a:solidFill>
              </a:rPr>
              <a:t>上のソフトウェア類の準備</a:t>
            </a:r>
            <a:endParaRPr lang="en-US" altLang="ja-JP" sz="4000" dirty="0">
              <a:solidFill>
                <a:schemeClr val="bg1"/>
              </a:solidFill>
            </a:endParaRPr>
          </a:p>
          <a:p>
            <a:pPr eaLnBrk="1" hangingPunct="1">
              <a:spcBef>
                <a:spcPts val="600"/>
              </a:spcBef>
            </a:pPr>
            <a:r>
              <a:rPr lang="ja-JP" altLang="en-US" sz="4000" b="1" dirty="0">
                <a:solidFill>
                  <a:srgbClr val="FFFF00"/>
                </a:solidFill>
              </a:rPr>
              <a:t>東大情報基盤センターのスパコン</a:t>
            </a:r>
            <a:endParaRPr lang="en-US" altLang="ja-JP" sz="4000" b="1" dirty="0">
              <a:solidFill>
                <a:srgbClr val="FFFF00"/>
              </a:solidFill>
            </a:endParaRPr>
          </a:p>
          <a:p>
            <a:pPr eaLnBrk="1" hangingPunct="1">
              <a:spcBef>
                <a:spcPts val="600"/>
              </a:spcBef>
            </a:pPr>
            <a:r>
              <a:rPr lang="ja-JP" altLang="en-US" sz="4000" dirty="0">
                <a:solidFill>
                  <a:schemeClr val="bg1"/>
                </a:solidFill>
              </a:rPr>
              <a:t>スパコンへのログイン</a:t>
            </a:r>
            <a:endParaRPr lang="en-US" altLang="ja-JP" sz="4000" dirty="0">
              <a:solidFill>
                <a:schemeClr val="bg1"/>
              </a:solidFill>
            </a:endParaRPr>
          </a:p>
          <a:p>
            <a:pPr eaLnBrk="1" hangingPunct="1">
              <a:spcBef>
                <a:spcPts val="600"/>
              </a:spcBef>
            </a:pPr>
            <a:r>
              <a:rPr lang="ja-JP" altLang="en-US" sz="4000" dirty="0">
                <a:solidFill>
                  <a:schemeClr val="bg1"/>
                </a:solidFill>
              </a:rPr>
              <a:t>ログインしたら・・・</a:t>
            </a:r>
            <a:br>
              <a:rPr lang="ja-JP" altLang="en-US" sz="4000" dirty="0">
                <a:solidFill>
                  <a:schemeClr val="bg1"/>
                </a:solidFill>
              </a:rPr>
            </a:br>
            <a:r>
              <a:rPr lang="ja-JP" altLang="en-US" sz="4000" dirty="0">
                <a:solidFill>
                  <a:schemeClr val="bg1"/>
                </a:solidFill>
              </a:rPr>
              <a:t>　</a:t>
            </a:r>
            <a:endParaRPr lang="en-US" altLang="ja-JP" sz="4000" dirty="0">
              <a:solidFill>
                <a:schemeClr val="bg1"/>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solidFill>
                  <a:schemeClr val="bg1"/>
                </a:solidFill>
              </a:rPr>
              <a:pPr>
                <a:spcBef>
                  <a:spcPct val="0"/>
                </a:spcBef>
                <a:buFontTx/>
                <a:buNone/>
              </a:pPr>
              <a:t>22</a:t>
            </a:fld>
            <a:endParaRPr lang="en-US" altLang="ja-JP" sz="1000">
              <a:solidFill>
                <a:schemeClr val="bg1"/>
              </a:solidFill>
            </a:endParaRPr>
          </a:p>
        </p:txBody>
      </p:sp>
    </p:spTree>
    <p:extLst>
      <p:ext uri="{BB962C8B-B14F-4D97-AF65-F5344CB8AC3E}">
        <p14:creationId xmlns:p14="http://schemas.microsoft.com/office/powerpoint/2010/main" val="328063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8464" y="214173"/>
            <a:ext cx="9906000" cy="633413"/>
          </a:xfrm>
        </p:spPr>
        <p:txBody>
          <a:bodyPr/>
          <a:lstStyle/>
          <a:p>
            <a:pPr algn="l" eaLnBrk="1" hangingPunct="1"/>
            <a:r>
              <a:rPr lang="en-US" altLang="ja-JP" b="1" dirty="0">
                <a:latin typeface="Arial" panose="020B0604020202020204" pitchFamily="34" charset="0"/>
                <a:cs typeface="Arial" panose="020B0604020202020204" pitchFamily="34" charset="0"/>
              </a:rPr>
              <a:t>3</a:t>
            </a:r>
            <a:r>
              <a:rPr lang="ja-JP" altLang="en-US" b="1" dirty="0">
                <a:latin typeface="Arial" panose="020B0604020202020204" pitchFamily="34" charset="0"/>
                <a:cs typeface="Arial" panose="020B0604020202020204" pitchFamily="34" charset="0"/>
              </a:rPr>
              <a:t>システム：利用者</a:t>
            </a:r>
            <a:r>
              <a:rPr lang="en-US" altLang="ja-JP" b="1" dirty="0">
                <a:latin typeface="Arial" panose="020B0604020202020204" pitchFamily="34" charset="0"/>
                <a:cs typeface="Arial" panose="020B0604020202020204" pitchFamily="34" charset="0"/>
              </a:rPr>
              <a:t>2,600+</a:t>
            </a:r>
            <a:r>
              <a:rPr lang="ja-JP" altLang="en-US" b="1" dirty="0">
                <a:latin typeface="Arial" panose="020B0604020202020204" pitchFamily="34" charset="0"/>
                <a:cs typeface="Arial" panose="020B0604020202020204" pitchFamily="34" charset="0"/>
              </a:rPr>
              <a:t>，学外</a:t>
            </a:r>
            <a:r>
              <a:rPr lang="en-US" altLang="ja-JP" b="1" dirty="0">
                <a:latin typeface="Arial" panose="020B0604020202020204" pitchFamily="34" charset="0"/>
                <a:cs typeface="Arial" panose="020B0604020202020204" pitchFamily="34" charset="0"/>
              </a:rPr>
              <a:t>55+%</a:t>
            </a:r>
            <a:endParaRPr lang="ja-JP" altLang="en-US" b="1" dirty="0"/>
          </a:p>
        </p:txBody>
      </p:sp>
      <p:sp>
        <p:nvSpPr>
          <p:cNvPr id="35843" name="Rectangle 3"/>
          <p:cNvSpPr>
            <a:spLocks noGrp="1" noChangeArrowheads="1"/>
          </p:cNvSpPr>
          <p:nvPr>
            <p:ph type="body" idx="1"/>
          </p:nvPr>
        </p:nvSpPr>
        <p:spPr>
          <a:xfrm>
            <a:off x="0" y="1066338"/>
            <a:ext cx="8049344" cy="1925158"/>
          </a:xfrm>
        </p:spPr>
        <p:txBody>
          <a:bodyPr/>
          <a:lstStyle/>
          <a:p>
            <a:pPr>
              <a:spcBef>
                <a:spcPts val="400"/>
              </a:spcBef>
            </a:pPr>
            <a:r>
              <a:rPr lang="en-US" altLang="ja-JP" sz="2400" dirty="0" err="1">
                <a:solidFill>
                  <a:srgbClr val="0000FF"/>
                </a:solidFill>
              </a:rPr>
              <a:t>Reedbush</a:t>
            </a:r>
            <a:r>
              <a:rPr lang="en-US" altLang="ja-JP" sz="2400" dirty="0">
                <a:solidFill>
                  <a:srgbClr val="0000FF"/>
                </a:solidFill>
              </a:rPr>
              <a:t> (HPE, Intel BDW + NVIDIA P100 (Pascal))</a:t>
            </a:r>
          </a:p>
          <a:p>
            <a:pPr lvl="1">
              <a:spcBef>
                <a:spcPts val="400"/>
              </a:spcBef>
            </a:pPr>
            <a:r>
              <a:rPr lang="ja-JP" altLang="en-US" sz="2000" dirty="0">
                <a:solidFill>
                  <a:srgbClr val="0000FF"/>
                </a:solidFill>
              </a:rPr>
              <a:t>データ解析・シミュレーション融合スーパーコンピュータ</a:t>
            </a:r>
            <a:endParaRPr lang="en-US" altLang="ja-JP" sz="2000" dirty="0">
              <a:solidFill>
                <a:srgbClr val="0000FF"/>
              </a:solidFill>
            </a:endParaRPr>
          </a:p>
          <a:p>
            <a:pPr lvl="1">
              <a:spcBef>
                <a:spcPts val="400"/>
              </a:spcBef>
            </a:pPr>
            <a:r>
              <a:rPr lang="en-US" altLang="ja-JP" sz="2000" dirty="0">
                <a:solidFill>
                  <a:srgbClr val="0000FF"/>
                </a:solidFill>
              </a:rPr>
              <a:t>3.36 PF, 2016</a:t>
            </a:r>
            <a:r>
              <a:rPr lang="ja-JP" altLang="en-US" sz="2000" dirty="0">
                <a:solidFill>
                  <a:srgbClr val="0000FF"/>
                </a:solidFill>
              </a:rPr>
              <a:t>年</a:t>
            </a:r>
            <a:r>
              <a:rPr lang="en-US" altLang="ja-JP" sz="2000" dirty="0">
                <a:solidFill>
                  <a:srgbClr val="0000FF"/>
                </a:solidFill>
              </a:rPr>
              <a:t>7</a:t>
            </a:r>
            <a:r>
              <a:rPr lang="ja-JP" altLang="en-US" sz="2000" dirty="0">
                <a:solidFill>
                  <a:srgbClr val="0000FF"/>
                </a:solidFill>
              </a:rPr>
              <a:t>月</a:t>
            </a:r>
            <a:r>
              <a:rPr lang="en-US" altLang="ja-JP" sz="2000" dirty="0">
                <a:solidFill>
                  <a:srgbClr val="0000FF"/>
                </a:solidFill>
              </a:rPr>
              <a:t>〜 2021</a:t>
            </a:r>
            <a:r>
              <a:rPr lang="ja-JP" altLang="en-US" sz="2000" dirty="0">
                <a:solidFill>
                  <a:srgbClr val="0000FF"/>
                </a:solidFill>
              </a:rPr>
              <a:t>年</a:t>
            </a:r>
            <a:r>
              <a:rPr lang="en-US" altLang="ja-JP" sz="2000" dirty="0">
                <a:solidFill>
                  <a:srgbClr val="0000FF"/>
                </a:solidFill>
              </a:rPr>
              <a:t>11</a:t>
            </a:r>
            <a:r>
              <a:rPr lang="ja-JP" altLang="en-US" sz="2000" dirty="0">
                <a:solidFill>
                  <a:srgbClr val="0000FF"/>
                </a:solidFill>
              </a:rPr>
              <a:t>月末（予定）</a:t>
            </a:r>
            <a:endParaRPr lang="en-US" altLang="ja-JP" sz="2000" dirty="0">
              <a:solidFill>
                <a:srgbClr val="0000FF"/>
              </a:solidFill>
            </a:endParaRPr>
          </a:p>
          <a:p>
            <a:pPr lvl="2">
              <a:spcBef>
                <a:spcPts val="400"/>
              </a:spcBef>
            </a:pPr>
            <a:r>
              <a:rPr lang="en-US" altLang="ja-JP" sz="1800" dirty="0" err="1">
                <a:solidFill>
                  <a:srgbClr val="0000FF"/>
                </a:solidFill>
              </a:rPr>
              <a:t>Reedbush</a:t>
            </a:r>
            <a:r>
              <a:rPr lang="en-US" altLang="ja-JP" sz="1800" dirty="0">
                <a:solidFill>
                  <a:srgbClr val="0000FF"/>
                </a:solidFill>
              </a:rPr>
              <a:t>-U</a:t>
            </a:r>
            <a:r>
              <a:rPr lang="ja-JP" altLang="en-US" sz="1800" dirty="0">
                <a:solidFill>
                  <a:srgbClr val="0000FF"/>
                </a:solidFill>
              </a:rPr>
              <a:t>（</a:t>
            </a:r>
            <a:r>
              <a:rPr lang="en-US" altLang="ja-JP" sz="1800" dirty="0">
                <a:solidFill>
                  <a:srgbClr val="0000FF"/>
                </a:solidFill>
              </a:rPr>
              <a:t>CPU only</a:t>
            </a:r>
            <a:r>
              <a:rPr lang="ja-JP" altLang="en-US" sz="1800" dirty="0">
                <a:solidFill>
                  <a:srgbClr val="0000FF"/>
                </a:solidFill>
              </a:rPr>
              <a:t>）（</a:t>
            </a:r>
            <a:r>
              <a:rPr lang="en-US" altLang="ja-JP" sz="1800" dirty="0">
                <a:solidFill>
                  <a:srgbClr val="0000FF"/>
                </a:solidFill>
              </a:rPr>
              <a:t>2020</a:t>
            </a:r>
            <a:r>
              <a:rPr lang="ja-JP" altLang="en-US" sz="1800" dirty="0">
                <a:solidFill>
                  <a:srgbClr val="0000FF"/>
                </a:solidFill>
              </a:rPr>
              <a:t>年</a:t>
            </a:r>
            <a:r>
              <a:rPr lang="en-US" altLang="ja-JP" sz="1800" dirty="0">
                <a:solidFill>
                  <a:srgbClr val="0000FF"/>
                </a:solidFill>
              </a:rPr>
              <a:t>6</a:t>
            </a:r>
            <a:r>
              <a:rPr lang="ja-JP" altLang="en-US" sz="1800" dirty="0">
                <a:solidFill>
                  <a:srgbClr val="0000FF"/>
                </a:solidFill>
              </a:rPr>
              <a:t>月末退役）</a:t>
            </a:r>
            <a:endParaRPr lang="en-US" altLang="ja-JP" sz="1800" dirty="0">
              <a:solidFill>
                <a:srgbClr val="0000FF"/>
              </a:solidFill>
            </a:endParaRPr>
          </a:p>
          <a:p>
            <a:pPr lvl="2">
              <a:spcBef>
                <a:spcPts val="400"/>
              </a:spcBef>
            </a:pPr>
            <a:r>
              <a:rPr lang="en-US" altLang="ja-JP" sz="1800" dirty="0" err="1">
                <a:solidFill>
                  <a:srgbClr val="0000FF"/>
                </a:solidFill>
              </a:rPr>
              <a:t>Reedbush</a:t>
            </a:r>
            <a:r>
              <a:rPr lang="en-US" altLang="ja-JP" sz="1800" dirty="0">
                <a:solidFill>
                  <a:srgbClr val="0000FF"/>
                </a:solidFill>
              </a:rPr>
              <a:t>-H</a:t>
            </a:r>
            <a:r>
              <a:rPr lang="ja-JP" altLang="en-US" sz="1800" dirty="0">
                <a:solidFill>
                  <a:srgbClr val="0000FF"/>
                </a:solidFill>
              </a:rPr>
              <a:t>（</a:t>
            </a:r>
            <a:r>
              <a:rPr lang="en-US" altLang="ja-JP" sz="1800" dirty="0">
                <a:solidFill>
                  <a:srgbClr val="0000FF"/>
                </a:solidFill>
              </a:rPr>
              <a:t>2GPU’s/n</a:t>
            </a:r>
            <a:r>
              <a:rPr lang="ja-JP" altLang="en-US" sz="1800" dirty="0">
                <a:solidFill>
                  <a:srgbClr val="0000FF"/>
                </a:solidFill>
              </a:rPr>
              <a:t>），</a:t>
            </a:r>
            <a:r>
              <a:rPr lang="en-US" altLang="ja-JP" sz="1800" dirty="0" err="1">
                <a:solidFill>
                  <a:srgbClr val="0000FF"/>
                </a:solidFill>
              </a:rPr>
              <a:t>Reedbush</a:t>
            </a:r>
            <a:r>
              <a:rPr lang="en-US" altLang="ja-JP" sz="1800" dirty="0">
                <a:solidFill>
                  <a:srgbClr val="0000FF"/>
                </a:solidFill>
              </a:rPr>
              <a:t>-L</a:t>
            </a:r>
            <a:r>
              <a:rPr lang="ja-JP" altLang="en-US" sz="1800" dirty="0">
                <a:solidFill>
                  <a:srgbClr val="0000FF"/>
                </a:solidFill>
              </a:rPr>
              <a:t>（</a:t>
            </a:r>
            <a:r>
              <a:rPr lang="en-US" altLang="ja-JP" sz="1800" dirty="0">
                <a:solidFill>
                  <a:srgbClr val="0000FF"/>
                </a:solidFill>
              </a:rPr>
              <a:t>4GPU’s</a:t>
            </a:r>
            <a:r>
              <a:rPr lang="ja-JP" altLang="en-US" sz="1800" dirty="0">
                <a:solidFill>
                  <a:srgbClr val="0000FF"/>
                </a:solidFill>
              </a:rPr>
              <a:t>）</a:t>
            </a:r>
            <a:endParaRPr lang="en-US" altLang="ja-JP" sz="1800" dirty="0">
              <a:solidFill>
                <a:srgbClr val="0000FF"/>
              </a:solidFill>
            </a:endParaRPr>
          </a:p>
          <a:p>
            <a:pPr lvl="1">
              <a:spcBef>
                <a:spcPts val="400"/>
              </a:spcBef>
            </a:pPr>
            <a:r>
              <a:rPr lang="ja-JP" altLang="en-US" sz="2000" dirty="0">
                <a:solidFill>
                  <a:srgbClr val="0000FF"/>
                </a:solidFill>
              </a:rPr>
              <a:t>東大</a:t>
            </a:r>
            <a:r>
              <a:rPr lang="en-US" altLang="ja-JP" sz="2000" dirty="0">
                <a:solidFill>
                  <a:srgbClr val="0000FF"/>
                </a:solidFill>
              </a:rPr>
              <a:t>ITC</a:t>
            </a:r>
            <a:r>
              <a:rPr lang="ja-JP" altLang="en-US" sz="2000" dirty="0">
                <a:solidFill>
                  <a:srgbClr val="0000FF"/>
                </a:solidFill>
              </a:rPr>
              <a:t>初</a:t>
            </a:r>
            <a:r>
              <a:rPr lang="en-US" altLang="ja-JP" sz="2000" dirty="0">
                <a:solidFill>
                  <a:srgbClr val="0000FF"/>
                </a:solidFill>
              </a:rPr>
              <a:t>GPU</a:t>
            </a:r>
            <a:r>
              <a:rPr lang="ja-JP" altLang="en-US" sz="2000" dirty="0">
                <a:solidFill>
                  <a:srgbClr val="0000FF"/>
                </a:solidFill>
              </a:rPr>
              <a:t>クラスタ</a:t>
            </a:r>
            <a:r>
              <a:rPr lang="en-US" altLang="ja-JP" sz="2000" dirty="0">
                <a:solidFill>
                  <a:srgbClr val="0000FF"/>
                </a:solidFill>
              </a:rPr>
              <a:t> (2017</a:t>
            </a:r>
            <a:r>
              <a:rPr lang="ja-JP" altLang="en-US" sz="2000" dirty="0">
                <a:solidFill>
                  <a:srgbClr val="0000FF"/>
                </a:solidFill>
              </a:rPr>
              <a:t>年</a:t>
            </a:r>
            <a:r>
              <a:rPr lang="en-US" altLang="ja-JP" sz="2000" dirty="0">
                <a:solidFill>
                  <a:srgbClr val="0000FF"/>
                </a:solidFill>
              </a:rPr>
              <a:t>3</a:t>
            </a:r>
            <a:r>
              <a:rPr lang="ja-JP" altLang="en-US" sz="2000" dirty="0">
                <a:solidFill>
                  <a:srgbClr val="0000FF"/>
                </a:solidFill>
              </a:rPr>
              <a:t>月より</a:t>
            </a:r>
            <a:r>
              <a:rPr lang="en-US" altLang="ja-JP" sz="2000" dirty="0">
                <a:solidFill>
                  <a:srgbClr val="0000FF"/>
                </a:solidFill>
              </a:rPr>
              <a:t>), DDN IME (Burst Buffer)</a:t>
            </a:r>
          </a:p>
          <a:p>
            <a:pPr>
              <a:spcBef>
                <a:spcPts val="400"/>
              </a:spcBef>
            </a:pPr>
            <a:r>
              <a:rPr lang="en-US" altLang="ja-JP" sz="2400" dirty="0" err="1"/>
              <a:t>Oakforest</a:t>
            </a:r>
            <a:r>
              <a:rPr lang="en-US" altLang="ja-JP" sz="2400" dirty="0"/>
              <a:t>-PACS (OFP) (</a:t>
            </a:r>
            <a:r>
              <a:rPr lang="ja-JP" altLang="en-US" sz="2400" dirty="0"/>
              <a:t>富士通</a:t>
            </a:r>
            <a:r>
              <a:rPr lang="en-US" altLang="ja-JP" sz="2400" dirty="0"/>
              <a:t>, Intel Xeon Phi (KNL))</a:t>
            </a:r>
          </a:p>
          <a:p>
            <a:pPr lvl="1">
              <a:spcBef>
                <a:spcPts val="400"/>
              </a:spcBef>
            </a:pPr>
            <a:r>
              <a:rPr lang="en-US" altLang="ja-JP" sz="2000" dirty="0"/>
              <a:t>JCAHPC (</a:t>
            </a:r>
            <a:r>
              <a:rPr lang="ja-JP" altLang="en-US" sz="2000" dirty="0"/>
              <a:t>筑波大</a:t>
            </a:r>
            <a:r>
              <a:rPr lang="en-US" altLang="ja-JP" sz="2000" dirty="0"/>
              <a:t>CCS</a:t>
            </a:r>
            <a:r>
              <a:rPr lang="ja-JP" altLang="en-US" sz="2000" dirty="0"/>
              <a:t>＆東大</a:t>
            </a:r>
            <a:r>
              <a:rPr lang="en-US" altLang="ja-JP" sz="2000" dirty="0"/>
              <a:t>ITC)</a:t>
            </a:r>
          </a:p>
          <a:p>
            <a:pPr lvl="1">
              <a:spcBef>
                <a:spcPts val="400"/>
              </a:spcBef>
            </a:pPr>
            <a:r>
              <a:rPr lang="en-US" altLang="ja-JP" sz="2000" dirty="0"/>
              <a:t>25 PF, TOP500</a:t>
            </a:r>
            <a:r>
              <a:rPr lang="ja-JP" altLang="en-US" sz="2000" dirty="0"/>
              <a:t>で</a:t>
            </a:r>
            <a:r>
              <a:rPr lang="en-US" altLang="ja-JP" sz="2000" dirty="0"/>
              <a:t>22</a:t>
            </a:r>
            <a:r>
              <a:rPr lang="ja-JP" altLang="en-US" sz="2000" dirty="0"/>
              <a:t>位（日本</a:t>
            </a:r>
            <a:r>
              <a:rPr lang="en-US" altLang="ja-JP" sz="2000" dirty="0"/>
              <a:t>4</a:t>
            </a:r>
            <a:r>
              <a:rPr lang="ja-JP" altLang="en-US" sz="2000" dirty="0"/>
              <a:t>位）（</a:t>
            </a:r>
            <a:r>
              <a:rPr lang="en-US" altLang="ja-JP" sz="2000" dirty="0"/>
              <a:t>2020</a:t>
            </a:r>
            <a:r>
              <a:rPr lang="ja-JP" altLang="en-US" sz="2000" dirty="0"/>
              <a:t>年</a:t>
            </a:r>
            <a:r>
              <a:rPr lang="en-US" altLang="ja-JP" sz="2000" dirty="0"/>
              <a:t>11</a:t>
            </a:r>
            <a:r>
              <a:rPr lang="ja-JP" altLang="en-US" sz="2000" dirty="0"/>
              <a:t>月）</a:t>
            </a:r>
            <a:endParaRPr lang="en-US" altLang="ja-JP" sz="2000" dirty="0"/>
          </a:p>
          <a:p>
            <a:pPr lvl="1">
              <a:spcBef>
                <a:spcPts val="400"/>
              </a:spcBef>
            </a:pPr>
            <a:r>
              <a:rPr lang="en-US" altLang="ja-JP" sz="2000" dirty="0"/>
              <a:t>Omni-Path </a:t>
            </a:r>
            <a:r>
              <a:rPr lang="ja-JP" altLang="en-US" sz="2000" dirty="0"/>
              <a:t>アーキテクチャ</a:t>
            </a:r>
            <a:r>
              <a:rPr lang="en-US" altLang="ja-JP" sz="2000" dirty="0"/>
              <a:t>, DDN IME (Burst Buffer)</a:t>
            </a:r>
          </a:p>
          <a:p>
            <a:pPr>
              <a:spcBef>
                <a:spcPts val="400"/>
              </a:spcBef>
            </a:pPr>
            <a:r>
              <a:rPr lang="en-US" altLang="ja-JP" sz="2400" dirty="0" err="1">
                <a:solidFill>
                  <a:srgbClr val="FF0000"/>
                </a:solidFill>
              </a:rPr>
              <a:t>Oakbridge</a:t>
            </a:r>
            <a:r>
              <a:rPr lang="en-US" altLang="ja-JP" sz="2400" dirty="0">
                <a:solidFill>
                  <a:srgbClr val="FF0000"/>
                </a:solidFill>
              </a:rPr>
              <a:t>-CX (</a:t>
            </a:r>
            <a:r>
              <a:rPr lang="ja-JP" altLang="en-US" sz="2400" dirty="0">
                <a:solidFill>
                  <a:srgbClr val="FF0000"/>
                </a:solidFill>
              </a:rPr>
              <a:t>富士通</a:t>
            </a:r>
            <a:r>
              <a:rPr lang="en-US" altLang="ja-JP" sz="2400" dirty="0">
                <a:solidFill>
                  <a:srgbClr val="FF0000"/>
                </a:solidFill>
              </a:rPr>
              <a:t>, Intel Xeon Platinum 8280)</a:t>
            </a:r>
          </a:p>
          <a:p>
            <a:pPr lvl="1">
              <a:spcBef>
                <a:spcPts val="400"/>
              </a:spcBef>
            </a:pPr>
            <a:r>
              <a:rPr lang="ja-JP" altLang="en-US" sz="2000" dirty="0">
                <a:solidFill>
                  <a:srgbClr val="FF0000"/>
                </a:solidFill>
              </a:rPr>
              <a:t>大規模超並列スーパーコンピュータシステム</a:t>
            </a:r>
            <a:endParaRPr lang="en-US" altLang="ja-JP" sz="2000" dirty="0">
              <a:solidFill>
                <a:srgbClr val="FF0000"/>
              </a:solidFill>
            </a:endParaRPr>
          </a:p>
          <a:p>
            <a:pPr lvl="1">
              <a:spcBef>
                <a:spcPts val="400"/>
              </a:spcBef>
            </a:pPr>
            <a:r>
              <a:rPr lang="en-US" altLang="ja-JP" sz="2000" dirty="0">
                <a:solidFill>
                  <a:srgbClr val="FF0000"/>
                </a:solidFill>
              </a:rPr>
              <a:t>6.61 PF, 2019</a:t>
            </a:r>
            <a:r>
              <a:rPr lang="ja-JP" altLang="en-US" sz="2000" dirty="0">
                <a:solidFill>
                  <a:srgbClr val="FF0000"/>
                </a:solidFill>
              </a:rPr>
              <a:t>年</a:t>
            </a:r>
            <a:r>
              <a:rPr lang="en-US" altLang="ja-JP" sz="2000" dirty="0">
                <a:solidFill>
                  <a:srgbClr val="FF0000"/>
                </a:solidFill>
              </a:rPr>
              <a:t>7</a:t>
            </a:r>
            <a:r>
              <a:rPr lang="ja-JP" altLang="en-US" sz="2000" dirty="0">
                <a:solidFill>
                  <a:srgbClr val="FF0000"/>
                </a:solidFill>
              </a:rPr>
              <a:t>月</a:t>
            </a:r>
            <a:r>
              <a:rPr lang="en-US" altLang="ja-JP" sz="2000" dirty="0">
                <a:solidFill>
                  <a:srgbClr val="FF0000"/>
                </a:solidFill>
              </a:rPr>
              <a:t> 〜 2023</a:t>
            </a:r>
            <a:r>
              <a:rPr lang="ja-JP" altLang="en-US" sz="2000" dirty="0">
                <a:solidFill>
                  <a:srgbClr val="FF0000"/>
                </a:solidFill>
              </a:rPr>
              <a:t>年</a:t>
            </a:r>
            <a:r>
              <a:rPr lang="en-US" altLang="ja-JP" sz="2000" dirty="0">
                <a:solidFill>
                  <a:srgbClr val="FF0000"/>
                </a:solidFill>
              </a:rPr>
              <a:t>6</a:t>
            </a:r>
            <a:r>
              <a:rPr lang="ja-JP" altLang="en-US" sz="2000" dirty="0">
                <a:solidFill>
                  <a:srgbClr val="FF0000"/>
                </a:solidFill>
              </a:rPr>
              <a:t>月，</a:t>
            </a:r>
            <a:r>
              <a:rPr lang="en-US" altLang="ja-JP" sz="2000" dirty="0">
                <a:solidFill>
                  <a:srgbClr val="FF0000"/>
                </a:solidFill>
              </a:rPr>
              <a:t>TOP500</a:t>
            </a:r>
            <a:r>
              <a:rPr lang="ja-JP" altLang="en-US" sz="2000" dirty="0">
                <a:solidFill>
                  <a:srgbClr val="FF0000"/>
                </a:solidFill>
              </a:rPr>
              <a:t>で</a:t>
            </a:r>
            <a:r>
              <a:rPr lang="en-US" altLang="ja-JP" sz="2000" dirty="0">
                <a:solidFill>
                  <a:srgbClr val="FF0000"/>
                </a:solidFill>
              </a:rPr>
              <a:t>69</a:t>
            </a:r>
            <a:r>
              <a:rPr lang="ja-JP" altLang="en-US" sz="2000" dirty="0">
                <a:solidFill>
                  <a:srgbClr val="FF0000"/>
                </a:solidFill>
              </a:rPr>
              <a:t>位（</a:t>
            </a:r>
            <a:r>
              <a:rPr lang="en-US" altLang="ja-JP" sz="2000" dirty="0">
                <a:solidFill>
                  <a:srgbClr val="FF0000"/>
                </a:solidFill>
              </a:rPr>
              <a:t>2020</a:t>
            </a:r>
            <a:r>
              <a:rPr lang="ja-JP" altLang="en-US" sz="2000" dirty="0">
                <a:solidFill>
                  <a:srgbClr val="FF0000"/>
                </a:solidFill>
              </a:rPr>
              <a:t>年</a:t>
            </a:r>
            <a:r>
              <a:rPr lang="en-US" altLang="ja-JP" sz="2000" dirty="0">
                <a:solidFill>
                  <a:srgbClr val="FF0000"/>
                </a:solidFill>
              </a:rPr>
              <a:t>11</a:t>
            </a:r>
            <a:r>
              <a:rPr lang="ja-JP" altLang="en-US" sz="2000" dirty="0">
                <a:solidFill>
                  <a:srgbClr val="FF0000"/>
                </a:solidFill>
              </a:rPr>
              <a:t>月）</a:t>
            </a:r>
            <a:endParaRPr lang="en-US" altLang="ja-JP" sz="2000" dirty="0">
              <a:solidFill>
                <a:srgbClr val="FF0000"/>
              </a:solidFill>
            </a:endParaRPr>
          </a:p>
          <a:p>
            <a:pPr lvl="1">
              <a:spcBef>
                <a:spcPts val="400"/>
              </a:spcBef>
            </a:pPr>
            <a:r>
              <a:rPr lang="ja-JP" altLang="en-US" sz="2000" dirty="0">
                <a:solidFill>
                  <a:srgbClr val="FF0000"/>
                </a:solidFill>
              </a:rPr>
              <a:t>全</a:t>
            </a:r>
            <a:r>
              <a:rPr lang="en-US" altLang="ja-JP" sz="2000" dirty="0">
                <a:solidFill>
                  <a:srgbClr val="FF0000"/>
                </a:solidFill>
              </a:rPr>
              <a:t>1,368</a:t>
            </a:r>
            <a:r>
              <a:rPr lang="ja-JP" altLang="en-US" sz="2000" dirty="0">
                <a:solidFill>
                  <a:srgbClr val="FF0000"/>
                </a:solidFill>
              </a:rPr>
              <a:t>ノードの内</a:t>
            </a:r>
            <a:r>
              <a:rPr lang="en-US" altLang="ja-JP" sz="2000" dirty="0">
                <a:solidFill>
                  <a:srgbClr val="FF0000"/>
                </a:solidFill>
              </a:rPr>
              <a:t>128</a:t>
            </a:r>
            <a:r>
              <a:rPr lang="ja-JP" altLang="en-US" sz="2000" dirty="0">
                <a:solidFill>
                  <a:srgbClr val="FF0000"/>
                </a:solidFill>
              </a:rPr>
              <a:t>ノードに</a:t>
            </a:r>
            <a:r>
              <a:rPr lang="en-US" altLang="ja-JP" sz="2000" dirty="0">
                <a:solidFill>
                  <a:srgbClr val="FF0000"/>
                </a:solidFill>
              </a:rPr>
              <a:t>SSD</a:t>
            </a:r>
            <a:r>
              <a:rPr lang="ja-JP" altLang="en-US" sz="2000" dirty="0">
                <a:solidFill>
                  <a:srgbClr val="FF0000"/>
                </a:solidFill>
              </a:rPr>
              <a:t>を搭載</a:t>
            </a:r>
            <a:endParaRPr lang="en-US" altLang="ja-JP" sz="2000" dirty="0">
              <a:solidFill>
                <a:srgbClr val="0000FF"/>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23</a:t>
            </a:fld>
            <a:endParaRPr lang="en-US" altLang="ja-JP" sz="1000"/>
          </a:p>
        </p:txBody>
      </p:sp>
      <p:pic>
        <p:nvPicPr>
          <p:cNvPr id="5" name="図 4">
            <a:extLst>
              <a:ext uri="{FF2B5EF4-FFF2-40B4-BE49-F238E27FC236}">
                <a16:creationId xmlns:a16="http://schemas.microsoft.com/office/drawing/2014/main" id="{3993E0EC-892B-4CB2-B522-C0CADC137B44}"/>
              </a:ext>
            </a:extLst>
          </p:cNvPr>
          <p:cNvPicPr>
            <a:picLocks noChangeAspect="1"/>
          </p:cNvPicPr>
          <p:nvPr/>
        </p:nvPicPr>
        <p:blipFill>
          <a:blip r:embed="rId3"/>
          <a:stretch>
            <a:fillRect/>
          </a:stretch>
        </p:blipFill>
        <p:spPr>
          <a:xfrm>
            <a:off x="7832981" y="3429000"/>
            <a:ext cx="1880975" cy="1393097"/>
          </a:xfrm>
          <a:prstGeom prst="rect">
            <a:avLst/>
          </a:prstGeom>
        </p:spPr>
      </p:pic>
      <p:pic>
        <p:nvPicPr>
          <p:cNvPr id="6" name="図 5">
            <a:extLst>
              <a:ext uri="{FF2B5EF4-FFF2-40B4-BE49-F238E27FC236}">
                <a16:creationId xmlns:a16="http://schemas.microsoft.com/office/drawing/2014/main" id="{AF74556C-F880-4A8C-8A33-F58E2DE0E07E}"/>
              </a:ext>
            </a:extLst>
          </p:cNvPr>
          <p:cNvPicPr>
            <a:picLocks noChangeAspect="1"/>
          </p:cNvPicPr>
          <p:nvPr/>
        </p:nvPicPr>
        <p:blipFill>
          <a:blip r:embed="rId4"/>
          <a:stretch>
            <a:fillRect/>
          </a:stretch>
        </p:blipFill>
        <p:spPr>
          <a:xfrm>
            <a:off x="7856493" y="1140996"/>
            <a:ext cx="1857463" cy="1393097"/>
          </a:xfrm>
          <a:prstGeom prst="rect">
            <a:avLst/>
          </a:prstGeom>
        </p:spPr>
      </p:pic>
      <p:pic>
        <p:nvPicPr>
          <p:cNvPr id="7" name="図 6">
            <a:extLst>
              <a:ext uri="{FF2B5EF4-FFF2-40B4-BE49-F238E27FC236}">
                <a16:creationId xmlns:a16="http://schemas.microsoft.com/office/drawing/2014/main" id="{FAB7EAB7-4815-4FFA-8F22-C8452D491D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9788" y="5161259"/>
            <a:ext cx="1894168" cy="1260805"/>
          </a:xfrm>
          <a:prstGeom prst="rect">
            <a:avLst/>
          </a:prstGeom>
        </p:spPr>
      </p:pic>
    </p:spTree>
    <p:extLst>
      <p:ext uri="{BB962C8B-B14F-4D97-AF65-F5344CB8AC3E}">
        <p14:creationId xmlns:p14="http://schemas.microsoft.com/office/powerpoint/2010/main" val="282452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03016" y="404664"/>
            <a:ext cx="9144000" cy="706437"/>
          </a:xfrm>
        </p:spPr>
        <p:txBody>
          <a:bodyPr/>
          <a:lstStyle/>
          <a:p>
            <a:pPr eaLnBrk="1" hangingPunct="1"/>
            <a:r>
              <a:rPr lang="en-US" altLang="ja-JP" b="1" dirty="0">
                <a:latin typeface="Arial" panose="020B0604020202020204" pitchFamily="34" charset="0"/>
                <a:cs typeface="Arial" panose="020B0604020202020204" pitchFamily="34" charset="0"/>
              </a:rPr>
              <a:t>GFLOPS</a:t>
            </a:r>
            <a:r>
              <a:rPr lang="ja-JP" altLang="en-US" b="1" dirty="0">
                <a:latin typeface="Arial" panose="020B0604020202020204" pitchFamily="34" charset="0"/>
                <a:cs typeface="Arial" panose="020B0604020202020204" pitchFamily="34" charset="0"/>
              </a:rPr>
              <a:t>当たり利用負担（円）：電気代，</a:t>
            </a:r>
            <a:r>
              <a:rPr lang="en-US" altLang="ja-JP" b="1" dirty="0">
                <a:latin typeface="Arial" panose="020B0604020202020204" pitchFamily="34" charset="0"/>
                <a:cs typeface="Arial" panose="020B0604020202020204" pitchFamily="34" charset="0"/>
              </a:rPr>
              <a:t>GFLOPS/W</a:t>
            </a:r>
            <a:r>
              <a:rPr lang="ja-JP" altLang="en-US" b="1" dirty="0">
                <a:latin typeface="Arial" panose="020B0604020202020204" pitchFamily="34" charset="0"/>
                <a:cs typeface="Arial" panose="020B0604020202020204" pitchFamily="34" charset="0"/>
              </a:rPr>
              <a:t>（</a:t>
            </a:r>
            <a:r>
              <a:rPr lang="en-US" altLang="ja-JP" b="1" dirty="0">
                <a:latin typeface="Arial" panose="020B0604020202020204" pitchFamily="34" charset="0"/>
                <a:cs typeface="Arial" panose="020B0604020202020204" pitchFamily="34" charset="0"/>
              </a:rPr>
              <a:t>Green 500</a:t>
            </a:r>
            <a:r>
              <a:rPr lang="ja-JP" altLang="en-US" b="1" dirty="0">
                <a:latin typeface="Arial" panose="020B0604020202020204" pitchFamily="34" charset="0"/>
                <a:cs typeface="Arial" panose="020B0604020202020204" pitchFamily="34" charset="0"/>
              </a:rPr>
              <a:t>）</a:t>
            </a:r>
          </a:p>
        </p:txBody>
      </p:sp>
      <p:sp>
        <p:nvSpPr>
          <p:cNvPr id="5" name="スライド番号プレースホルダ 4"/>
          <p:cNvSpPr>
            <a:spLocks noGrp="1"/>
          </p:cNvSpPr>
          <p:nvPr>
            <p:ph type="sldNum" sz="quarter" idx="12"/>
          </p:nvPr>
        </p:nvSpPr>
        <p:spPr>
          <a:xfrm>
            <a:off x="7768912" y="0"/>
            <a:ext cx="2133600" cy="279400"/>
          </a:xfrm>
        </p:spPr>
        <p:txBody>
          <a:bodyPr/>
          <a:lstStyle/>
          <a:p>
            <a:pPr>
              <a:defRPr/>
            </a:pPr>
            <a:fld id="{066C9512-AD46-43D3-9B00-B91B0182F23D}" type="slidenum">
              <a:rPr lang="ja-JP" altLang="en-US" sz="900">
                <a:solidFill>
                  <a:srgbClr val="000000">
                    <a:tint val="75000"/>
                  </a:srgbClr>
                </a:solidFill>
                <a:latin typeface="Arial" charset="0"/>
                <a:ea typeface="ＭＳ Ｐゴシック" charset="-128"/>
              </a:rPr>
              <a:pPr>
                <a:defRPr/>
              </a:pPr>
              <a:t>24</a:t>
            </a:fld>
            <a:endParaRPr lang="ja-JP" altLang="en-US" sz="900" dirty="0">
              <a:solidFill>
                <a:srgbClr val="000000">
                  <a:tint val="75000"/>
                </a:srgbClr>
              </a:solidFill>
              <a:latin typeface="Arial" charset="0"/>
              <a:ea typeface="ＭＳ Ｐゴシック" charset="-128"/>
            </a:endParaRPr>
          </a:p>
        </p:txBody>
      </p:sp>
      <p:graphicFrame>
        <p:nvGraphicFramePr>
          <p:cNvPr id="6" name="表 5">
            <a:extLst>
              <a:ext uri="{FF2B5EF4-FFF2-40B4-BE49-F238E27FC236}">
                <a16:creationId xmlns:a16="http://schemas.microsoft.com/office/drawing/2014/main" id="{63489F56-664D-4003-9F8B-201DD0A6E802}"/>
              </a:ext>
            </a:extLst>
          </p:cNvPr>
          <p:cNvGraphicFramePr>
            <a:graphicFrameLocks noGrp="1"/>
          </p:cNvGraphicFramePr>
          <p:nvPr>
            <p:extLst>
              <p:ext uri="{D42A27DB-BD31-4B8C-83A1-F6EECF244321}">
                <p14:modId xmlns:p14="http://schemas.microsoft.com/office/powerpoint/2010/main" val="1952201807"/>
              </p:ext>
            </p:extLst>
          </p:nvPr>
        </p:nvGraphicFramePr>
        <p:xfrm>
          <a:off x="150479" y="1559104"/>
          <a:ext cx="9649073" cy="5060083"/>
        </p:xfrm>
        <a:graphic>
          <a:graphicData uri="http://schemas.openxmlformats.org/drawingml/2006/table">
            <a:tbl>
              <a:tblPr firstRow="1" bandRow="1">
                <a:tableStyleId>{5C22544A-7EE6-4342-B048-85BDC9FD1C3A}</a:tableStyleId>
              </a:tblPr>
              <a:tblGrid>
                <a:gridCol w="4320481">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3376885704"/>
                    </a:ext>
                  </a:extLst>
                </a:gridCol>
              </a:tblGrid>
              <a:tr h="475519">
                <a:tc>
                  <a:txBody>
                    <a:bodyPr/>
                    <a:lstStyle/>
                    <a:p>
                      <a:pPr algn="ctr"/>
                      <a:r>
                        <a:rPr kumimoji="1" lang="en-US" altLang="ja-JP" sz="2000" dirty="0">
                          <a:latin typeface="Arial" panose="020B0604020202020204" pitchFamily="34" charset="0"/>
                          <a:cs typeface="Arial" panose="020B0604020202020204" pitchFamily="34" charset="0"/>
                        </a:rPr>
                        <a:t>System</a:t>
                      </a:r>
                      <a:endParaRPr kumimoji="1" lang="ja-JP" altLang="en-US" sz="2000" dirty="0">
                        <a:latin typeface="Arial" panose="020B0604020202020204" pitchFamily="34" charset="0"/>
                        <a:cs typeface="Arial" panose="020B0604020202020204" pitchFamily="34" charset="0"/>
                      </a:endParaRPr>
                    </a:p>
                  </a:txBody>
                  <a:tcPr anchor="ctr">
                    <a:solidFill>
                      <a:schemeClr val="tx2"/>
                    </a:solidFill>
                  </a:tcPr>
                </a:tc>
                <a:tc>
                  <a:txBody>
                    <a:bodyPr/>
                    <a:lstStyle/>
                    <a:p>
                      <a:pPr algn="ctr"/>
                      <a:r>
                        <a:rPr kumimoji="1" lang="en-US" altLang="ja-JP" sz="2000" dirty="0">
                          <a:latin typeface="Arial" panose="020B0604020202020204" pitchFamily="34" charset="0"/>
                          <a:cs typeface="Arial" panose="020B0604020202020204" pitchFamily="34" charset="0"/>
                        </a:rPr>
                        <a:t>JPY/GFLOPS</a:t>
                      </a:r>
                    </a:p>
                    <a:p>
                      <a:pPr algn="ctr"/>
                      <a:r>
                        <a:rPr kumimoji="1" lang="en-US" altLang="ja-JP" sz="2000" dirty="0">
                          <a:latin typeface="Arial" panose="020B0604020202020204" pitchFamily="34" charset="0"/>
                          <a:cs typeface="Arial" panose="020B0604020202020204" pitchFamily="34" charset="0"/>
                        </a:rPr>
                        <a:t>Small is Good</a:t>
                      </a:r>
                      <a:endParaRPr kumimoji="1" lang="ja-JP" altLang="en-US" sz="2000" dirty="0">
                        <a:latin typeface="Arial" panose="020B0604020202020204" pitchFamily="34" charset="0"/>
                        <a:cs typeface="Arial" panose="020B0604020202020204" pitchFamily="34" charset="0"/>
                      </a:endParaRPr>
                    </a:p>
                  </a:txBody>
                  <a:tcPr>
                    <a:solidFill>
                      <a:schemeClr val="tx2"/>
                    </a:solidFill>
                  </a:tcPr>
                </a:tc>
                <a:tc>
                  <a:txBody>
                    <a:bodyPr/>
                    <a:lstStyle/>
                    <a:p>
                      <a:pPr algn="ctr"/>
                      <a:r>
                        <a:rPr kumimoji="1" lang="en-US" altLang="ja-JP" sz="2000" dirty="0">
                          <a:latin typeface="Arial" panose="020B0604020202020204" pitchFamily="34" charset="0"/>
                          <a:cs typeface="Arial" panose="020B0604020202020204" pitchFamily="34" charset="0"/>
                        </a:rPr>
                        <a:t>GFLOPS/W</a:t>
                      </a:r>
                    </a:p>
                    <a:p>
                      <a:pPr algn="ctr"/>
                      <a:r>
                        <a:rPr kumimoji="1" lang="en-US" altLang="ja-JP" sz="2000" dirty="0">
                          <a:latin typeface="Arial" panose="020B0604020202020204" pitchFamily="34" charset="0"/>
                          <a:cs typeface="Arial" panose="020B0604020202020204" pitchFamily="34" charset="0"/>
                        </a:rPr>
                        <a:t>Large is Good</a:t>
                      </a:r>
                      <a:endParaRPr kumimoji="1" lang="ja-JP" altLang="en-US" sz="2000"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10000"/>
                  </a:ext>
                </a:extLst>
              </a:tr>
              <a:tr h="739120">
                <a:tc>
                  <a:txBody>
                    <a:bodyPr/>
                    <a:lstStyle/>
                    <a:p>
                      <a:r>
                        <a:rPr kumimoji="1" lang="en-US" altLang="ja-JP" sz="2000" dirty="0">
                          <a:latin typeface="Arial" panose="020B0604020202020204" pitchFamily="34" charset="0"/>
                          <a:cs typeface="Arial" panose="020B0604020202020204" pitchFamily="34" charset="0"/>
                        </a:rPr>
                        <a:t>Oakleaf-FX/</a:t>
                      </a:r>
                      <a:r>
                        <a:rPr kumimoji="1" lang="en-US" altLang="ja-JP" sz="2000" dirty="0" err="1">
                          <a:latin typeface="Arial" panose="020B0604020202020204" pitchFamily="34" charset="0"/>
                          <a:cs typeface="Arial" panose="020B0604020202020204" pitchFamily="34" charset="0"/>
                        </a:rPr>
                        <a:t>Oakbridge</a:t>
                      </a:r>
                      <a:r>
                        <a:rPr kumimoji="1" lang="en-US" altLang="ja-JP" sz="2000" dirty="0">
                          <a:latin typeface="Arial" panose="020B0604020202020204" pitchFamily="34" charset="0"/>
                          <a:cs typeface="Arial" panose="020B0604020202020204" pitchFamily="34" charset="0"/>
                        </a:rPr>
                        <a:t>-FX (Fujitsu)</a:t>
                      </a:r>
                      <a:br>
                        <a:rPr kumimoji="1" lang="en-US" altLang="ja-JP" sz="2000" dirty="0">
                          <a:latin typeface="Arial" panose="020B0604020202020204" pitchFamily="34" charset="0"/>
                          <a:cs typeface="Arial" panose="020B0604020202020204" pitchFamily="34" charset="0"/>
                        </a:rPr>
                      </a:br>
                      <a:r>
                        <a:rPr kumimoji="1" lang="en-US" altLang="ja-JP" sz="2000" dirty="0">
                          <a:latin typeface="Arial" panose="020B0604020202020204" pitchFamily="34" charset="0"/>
                          <a:cs typeface="Arial" panose="020B0604020202020204" pitchFamily="34" charset="0"/>
                        </a:rPr>
                        <a:t>(Fujitsu SPARC64 </a:t>
                      </a:r>
                      <a:r>
                        <a:rPr kumimoji="1" lang="en-US" altLang="ja-JP" sz="2000" dirty="0" err="1">
                          <a:latin typeface="Arial" panose="020B0604020202020204" pitchFamily="34" charset="0"/>
                          <a:cs typeface="Arial" panose="020B0604020202020204" pitchFamily="34" charset="0"/>
                        </a:rPr>
                        <a:t>IXfx</a:t>
                      </a:r>
                      <a:r>
                        <a:rPr kumimoji="1" lang="en-US" altLang="ja-JP" sz="2000" dirty="0">
                          <a:latin typeface="Arial" panose="020B0604020202020204" pitchFamily="34" charset="0"/>
                          <a:cs typeface="Arial" panose="020B0604020202020204" pitchFamily="34" charset="0"/>
                        </a:rPr>
                        <a:t>)</a:t>
                      </a:r>
                      <a:endParaRPr kumimoji="1" lang="ja-JP" altLang="en-US" sz="2000" dirty="0">
                        <a:latin typeface="Arial" panose="020B0604020202020204" pitchFamily="34" charset="0"/>
                        <a:cs typeface="Arial" panose="020B0604020202020204" pitchFamily="34" charset="0"/>
                      </a:endParaRPr>
                    </a:p>
                  </a:txBody>
                  <a:tcPr>
                    <a:solidFill>
                      <a:schemeClr val="accent5"/>
                    </a:solidFill>
                  </a:tcPr>
                </a:tc>
                <a:tc>
                  <a:txBody>
                    <a:bodyPr/>
                    <a:lstStyle/>
                    <a:p>
                      <a:pPr algn="ctr"/>
                      <a:r>
                        <a:rPr kumimoji="1" lang="en-US" altLang="ja-JP" sz="2000" dirty="0">
                          <a:latin typeface="Arial" panose="020B0604020202020204" pitchFamily="34" charset="0"/>
                          <a:cs typeface="Arial" panose="020B0604020202020204" pitchFamily="34" charset="0"/>
                        </a:rPr>
                        <a:t>125</a:t>
                      </a:r>
                    </a:p>
                  </a:txBody>
                  <a:tcPr anchor="ctr" anchorCtr="1">
                    <a:solidFill>
                      <a:schemeClr val="accent5"/>
                    </a:solidFill>
                  </a:tcPr>
                </a:tc>
                <a:tc>
                  <a:txBody>
                    <a:bodyPr/>
                    <a:lstStyle/>
                    <a:p>
                      <a:pPr algn="ctr"/>
                      <a:r>
                        <a:rPr lang="en-US" altLang="ja-JP" sz="2000" dirty="0"/>
                        <a:t>0.8663</a:t>
                      </a:r>
                      <a:endParaRPr kumimoji="1" lang="en-US" altLang="ja-JP" sz="2000" dirty="0">
                        <a:latin typeface="Arial" panose="020B0604020202020204" pitchFamily="34" charset="0"/>
                        <a:cs typeface="Arial" panose="020B0604020202020204" pitchFamily="34" charset="0"/>
                      </a:endParaRPr>
                    </a:p>
                  </a:txBody>
                  <a:tcPr anchor="ctr" anchorCtr="1">
                    <a:solidFill>
                      <a:schemeClr val="accent5"/>
                    </a:solidFill>
                  </a:tcPr>
                </a:tc>
                <a:extLst>
                  <a:ext uri="{0D108BD9-81ED-4DB2-BD59-A6C34878D82A}">
                    <a16:rowId xmlns:a16="http://schemas.microsoft.com/office/drawing/2014/main" val="4228229695"/>
                  </a:ext>
                </a:extLst>
              </a:tr>
              <a:tr h="648072">
                <a:tc>
                  <a:txBody>
                    <a:bodyPr/>
                    <a:lstStyle/>
                    <a:p>
                      <a:r>
                        <a:rPr kumimoji="1" lang="en-US" altLang="ja-JP" sz="2000" dirty="0" err="1">
                          <a:latin typeface="Arial" panose="020B0604020202020204" pitchFamily="34" charset="0"/>
                          <a:cs typeface="Arial" panose="020B0604020202020204" pitchFamily="34" charset="0"/>
                        </a:rPr>
                        <a:t>Reedbush</a:t>
                      </a:r>
                      <a:r>
                        <a:rPr kumimoji="1" lang="en-US" altLang="ja-JP" sz="2000" dirty="0">
                          <a:latin typeface="Arial" panose="020B0604020202020204" pitchFamily="34" charset="0"/>
                          <a:cs typeface="Arial" panose="020B0604020202020204" pitchFamily="34" charset="0"/>
                        </a:rPr>
                        <a:t>-U (HPE)</a:t>
                      </a:r>
                    </a:p>
                    <a:p>
                      <a:r>
                        <a:rPr kumimoji="1" lang="en-US" altLang="ja-JP" sz="2000" dirty="0">
                          <a:latin typeface="Arial" panose="020B0604020202020204" pitchFamily="34" charset="0"/>
                          <a:cs typeface="Arial" panose="020B0604020202020204" pitchFamily="34" charset="0"/>
                        </a:rPr>
                        <a:t>(Intel BDW)</a:t>
                      </a:r>
                      <a:endParaRPr kumimoji="1" lang="ja-JP" altLang="en-US"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kumimoji="1" lang="en-US" altLang="ja-JP" sz="2000" dirty="0">
                          <a:latin typeface="Arial" panose="020B0604020202020204" pitchFamily="34" charset="0"/>
                          <a:cs typeface="Arial" panose="020B0604020202020204" pitchFamily="34" charset="0"/>
                        </a:rPr>
                        <a:t>61.9</a:t>
                      </a:r>
                    </a:p>
                  </a:txBody>
                  <a:tcPr anchor="ctr" anchorCtr="1">
                    <a:solidFill>
                      <a:schemeClr val="accent2">
                        <a:lumMod val="20000"/>
                        <a:lumOff val="80000"/>
                      </a:schemeClr>
                    </a:solidFill>
                  </a:tcPr>
                </a:tc>
                <a:tc>
                  <a:txBody>
                    <a:bodyPr/>
                    <a:lstStyle/>
                    <a:p>
                      <a:pPr algn="ctr"/>
                      <a:r>
                        <a:rPr kumimoji="1" lang="en-US" altLang="ja-JP" sz="2000" dirty="0">
                          <a:latin typeface="Arial" panose="020B0604020202020204" pitchFamily="34" charset="0"/>
                          <a:cs typeface="Arial" panose="020B0604020202020204" pitchFamily="34" charset="0"/>
                        </a:rPr>
                        <a:t>2.310</a:t>
                      </a:r>
                    </a:p>
                  </a:txBody>
                  <a:tcPr anchor="ctr" anchorCtr="1">
                    <a:solidFill>
                      <a:schemeClr val="accent2">
                        <a:lumMod val="20000"/>
                        <a:lumOff val="80000"/>
                      </a:schemeClr>
                    </a:solidFill>
                  </a:tcPr>
                </a:tc>
                <a:extLst>
                  <a:ext uri="{0D108BD9-81ED-4DB2-BD59-A6C34878D82A}">
                    <a16:rowId xmlns:a16="http://schemas.microsoft.com/office/drawing/2014/main" val="10002"/>
                  </a:ext>
                </a:extLst>
              </a:tr>
              <a:tr h="667112">
                <a:tc>
                  <a:txBody>
                    <a:bodyPr/>
                    <a:lstStyle/>
                    <a:p>
                      <a:r>
                        <a:rPr kumimoji="1" lang="en-US" altLang="ja-JP" sz="2000" dirty="0" err="1">
                          <a:solidFill>
                            <a:srgbClr val="0000FF"/>
                          </a:solidFill>
                          <a:latin typeface="Arial" panose="020B0604020202020204" pitchFamily="34" charset="0"/>
                          <a:cs typeface="Arial" panose="020B0604020202020204" pitchFamily="34" charset="0"/>
                        </a:rPr>
                        <a:t>Reedbush</a:t>
                      </a:r>
                      <a:r>
                        <a:rPr kumimoji="1" lang="en-US" altLang="ja-JP" sz="2000" dirty="0">
                          <a:solidFill>
                            <a:srgbClr val="0000FF"/>
                          </a:solidFill>
                          <a:latin typeface="Arial" panose="020B0604020202020204" pitchFamily="34" charset="0"/>
                          <a:cs typeface="Arial" panose="020B0604020202020204" pitchFamily="34" charset="0"/>
                        </a:rPr>
                        <a:t>-H (HPE)</a:t>
                      </a:r>
                    </a:p>
                    <a:p>
                      <a:r>
                        <a:rPr kumimoji="1" lang="en-US" altLang="ja-JP" sz="2000" dirty="0">
                          <a:solidFill>
                            <a:srgbClr val="0000FF"/>
                          </a:solidFill>
                          <a:latin typeface="Arial" panose="020B0604020202020204" pitchFamily="34" charset="0"/>
                          <a:cs typeface="Arial" panose="020B0604020202020204" pitchFamily="34" charset="0"/>
                        </a:rPr>
                        <a:t>(Intel BDW+NVIDIA</a:t>
                      </a:r>
                      <a:r>
                        <a:rPr kumimoji="1" lang="en-US" altLang="ja-JP" sz="2000" baseline="0" dirty="0">
                          <a:solidFill>
                            <a:srgbClr val="0000FF"/>
                          </a:solidFill>
                          <a:latin typeface="Arial" panose="020B0604020202020204" pitchFamily="34" charset="0"/>
                          <a:cs typeface="Arial" panose="020B0604020202020204" pitchFamily="34" charset="0"/>
                        </a:rPr>
                        <a:t> P100x2/node</a:t>
                      </a:r>
                      <a:r>
                        <a:rPr kumimoji="1" lang="en-US" altLang="ja-JP" sz="2000" dirty="0">
                          <a:solidFill>
                            <a:srgbClr val="0000FF"/>
                          </a:solidFill>
                          <a:latin typeface="Arial" panose="020B0604020202020204" pitchFamily="34" charset="0"/>
                          <a:cs typeface="Arial" panose="020B0604020202020204" pitchFamily="34" charset="0"/>
                        </a:rPr>
                        <a:t>)</a:t>
                      </a:r>
                      <a:endParaRPr kumimoji="1" lang="ja-JP" altLang="en-US" sz="2000" dirty="0">
                        <a:solidFill>
                          <a:srgbClr val="0000FF"/>
                        </a:solidFill>
                        <a:latin typeface="Arial" panose="020B0604020202020204" pitchFamily="34" charset="0"/>
                        <a:cs typeface="Arial" panose="020B0604020202020204" pitchFamily="34" charset="0"/>
                      </a:endParaRPr>
                    </a:p>
                  </a:txBody>
                  <a:tcPr>
                    <a:solidFill>
                      <a:schemeClr val="accent5"/>
                    </a:solidFill>
                  </a:tcPr>
                </a:tc>
                <a:tc>
                  <a:txBody>
                    <a:bodyPr/>
                    <a:lstStyle/>
                    <a:p>
                      <a:pPr algn="ctr"/>
                      <a:r>
                        <a:rPr kumimoji="1" lang="en-US" altLang="ja-JP" sz="2000" dirty="0">
                          <a:solidFill>
                            <a:srgbClr val="0000FF"/>
                          </a:solidFill>
                          <a:latin typeface="Arial" panose="020B0604020202020204" pitchFamily="34" charset="0"/>
                          <a:cs typeface="Arial" panose="020B0604020202020204" pitchFamily="34" charset="0"/>
                        </a:rPr>
                        <a:t>15.9</a:t>
                      </a:r>
                      <a:endParaRPr kumimoji="1" lang="ja-JP" altLang="en-US" sz="2000" dirty="0">
                        <a:solidFill>
                          <a:srgbClr val="0000FF"/>
                        </a:solidFill>
                        <a:latin typeface="Arial" panose="020B0604020202020204" pitchFamily="34" charset="0"/>
                        <a:cs typeface="Arial" panose="020B0604020202020204" pitchFamily="34" charset="0"/>
                      </a:endParaRPr>
                    </a:p>
                  </a:txBody>
                  <a:tcPr anchor="ctr" anchorCtr="1">
                    <a:solidFill>
                      <a:schemeClr val="accent5"/>
                    </a:solidFill>
                  </a:tcPr>
                </a:tc>
                <a:tc>
                  <a:txBody>
                    <a:bodyPr/>
                    <a:lstStyle/>
                    <a:p>
                      <a:pPr algn="ctr"/>
                      <a:r>
                        <a:rPr kumimoji="1" lang="en-US" altLang="ja-JP" sz="2000" dirty="0">
                          <a:solidFill>
                            <a:srgbClr val="0000FF"/>
                          </a:solidFill>
                          <a:latin typeface="Arial" panose="020B0604020202020204" pitchFamily="34" charset="0"/>
                          <a:cs typeface="Arial" panose="020B0604020202020204" pitchFamily="34" charset="0"/>
                        </a:rPr>
                        <a:t>8.575</a:t>
                      </a:r>
                      <a:endParaRPr kumimoji="1" lang="ja-JP" altLang="en-US" sz="2000" dirty="0">
                        <a:solidFill>
                          <a:srgbClr val="0000FF"/>
                        </a:solidFill>
                        <a:latin typeface="Arial" panose="020B0604020202020204" pitchFamily="34" charset="0"/>
                        <a:cs typeface="Arial" panose="020B0604020202020204" pitchFamily="34" charset="0"/>
                      </a:endParaRPr>
                    </a:p>
                  </a:txBody>
                  <a:tcPr anchor="ctr" anchorCtr="1">
                    <a:solidFill>
                      <a:schemeClr val="accent5"/>
                    </a:solidFill>
                  </a:tcPr>
                </a:tc>
                <a:extLst>
                  <a:ext uri="{0D108BD9-81ED-4DB2-BD59-A6C34878D82A}">
                    <a16:rowId xmlns:a16="http://schemas.microsoft.com/office/drawing/2014/main" val="10003"/>
                  </a:ext>
                </a:extLst>
              </a:tr>
              <a:tr h="740226">
                <a:tc>
                  <a:txBody>
                    <a:bodyPr/>
                    <a:lstStyle/>
                    <a:p>
                      <a:r>
                        <a:rPr kumimoji="1" lang="en-US" altLang="ja-JP" sz="2000" dirty="0" err="1">
                          <a:solidFill>
                            <a:srgbClr val="0000FF"/>
                          </a:solidFill>
                          <a:latin typeface="Arial" panose="020B0604020202020204" pitchFamily="34" charset="0"/>
                          <a:cs typeface="Arial" panose="020B0604020202020204" pitchFamily="34" charset="0"/>
                        </a:rPr>
                        <a:t>Reedbush</a:t>
                      </a:r>
                      <a:r>
                        <a:rPr kumimoji="1" lang="en-US" altLang="ja-JP" sz="2000" dirty="0">
                          <a:solidFill>
                            <a:srgbClr val="0000FF"/>
                          </a:solidFill>
                          <a:latin typeface="Arial" panose="020B0604020202020204" pitchFamily="34" charset="0"/>
                          <a:cs typeface="Arial" panose="020B0604020202020204" pitchFamily="34" charset="0"/>
                        </a:rPr>
                        <a:t>-L (HPE)</a:t>
                      </a:r>
                    </a:p>
                    <a:p>
                      <a:r>
                        <a:rPr kumimoji="1" lang="en-US" altLang="ja-JP" sz="2000" dirty="0">
                          <a:solidFill>
                            <a:srgbClr val="0000FF"/>
                          </a:solidFill>
                          <a:latin typeface="Arial" panose="020B0604020202020204" pitchFamily="34" charset="0"/>
                          <a:cs typeface="Arial" panose="020B0604020202020204" pitchFamily="34" charset="0"/>
                        </a:rPr>
                        <a:t>(Intel BDW+NVIDIA</a:t>
                      </a:r>
                      <a:r>
                        <a:rPr kumimoji="1" lang="en-US" altLang="ja-JP" sz="2000" baseline="0" dirty="0">
                          <a:solidFill>
                            <a:srgbClr val="0000FF"/>
                          </a:solidFill>
                          <a:latin typeface="Arial" panose="020B0604020202020204" pitchFamily="34" charset="0"/>
                          <a:cs typeface="Arial" panose="020B0604020202020204" pitchFamily="34" charset="0"/>
                        </a:rPr>
                        <a:t> P100x4/node</a:t>
                      </a:r>
                      <a:r>
                        <a:rPr kumimoji="1" lang="en-US" altLang="ja-JP" sz="2000" dirty="0">
                          <a:solidFill>
                            <a:srgbClr val="0000FF"/>
                          </a:solidFill>
                          <a:latin typeface="Arial" panose="020B0604020202020204" pitchFamily="34" charset="0"/>
                          <a:cs typeface="Arial" panose="020B0604020202020204" pitchFamily="34" charset="0"/>
                        </a:rPr>
                        <a:t>)</a:t>
                      </a:r>
                      <a:endParaRPr kumimoji="1" lang="ja-JP" altLang="en-US" sz="2000" dirty="0">
                        <a:solidFill>
                          <a:srgbClr val="0000FF"/>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kumimoji="1" lang="en-US" altLang="ja-JP" sz="2000" dirty="0">
                          <a:solidFill>
                            <a:srgbClr val="0000FF"/>
                          </a:solidFill>
                          <a:latin typeface="Arial" panose="020B0604020202020204" pitchFamily="34" charset="0"/>
                          <a:cs typeface="Arial" panose="020B0604020202020204" pitchFamily="34" charset="0"/>
                        </a:rPr>
                        <a:t>13.4</a:t>
                      </a:r>
                      <a:endParaRPr kumimoji="1" lang="ja-JP" altLang="en-US" sz="2000" dirty="0">
                        <a:solidFill>
                          <a:srgbClr val="0000FF"/>
                        </a:solidFill>
                        <a:latin typeface="Arial" panose="020B0604020202020204" pitchFamily="34" charset="0"/>
                        <a:cs typeface="Arial" panose="020B0604020202020204" pitchFamily="34" charset="0"/>
                      </a:endParaRPr>
                    </a:p>
                  </a:txBody>
                  <a:tcPr anchor="ctr" anchorCtr="1">
                    <a:solidFill>
                      <a:schemeClr val="accent2">
                        <a:lumMod val="20000"/>
                        <a:lumOff val="80000"/>
                      </a:schemeClr>
                    </a:solidFill>
                  </a:tcPr>
                </a:tc>
                <a:tc>
                  <a:txBody>
                    <a:bodyPr/>
                    <a:lstStyle/>
                    <a:p>
                      <a:pPr algn="ctr"/>
                      <a:r>
                        <a:rPr kumimoji="1" lang="en-US" altLang="ja-JP" sz="2000" dirty="0">
                          <a:solidFill>
                            <a:srgbClr val="0000FF"/>
                          </a:solidFill>
                          <a:latin typeface="Arial" panose="020B0604020202020204" pitchFamily="34" charset="0"/>
                          <a:cs typeface="Arial" panose="020B0604020202020204" pitchFamily="34" charset="0"/>
                        </a:rPr>
                        <a:t>10.167</a:t>
                      </a:r>
                      <a:endParaRPr kumimoji="1" lang="ja-JP" altLang="en-US" sz="2000" dirty="0">
                        <a:solidFill>
                          <a:srgbClr val="0000FF"/>
                        </a:solidFill>
                        <a:latin typeface="Arial" panose="020B0604020202020204" pitchFamily="34" charset="0"/>
                        <a:cs typeface="Arial" panose="020B0604020202020204" pitchFamily="34" charset="0"/>
                      </a:endParaRPr>
                    </a:p>
                  </a:txBody>
                  <a:tcPr anchor="ctr" anchorCtr="1">
                    <a:solidFill>
                      <a:schemeClr val="accent2">
                        <a:lumMod val="20000"/>
                        <a:lumOff val="80000"/>
                      </a:schemeClr>
                    </a:solidFill>
                  </a:tcPr>
                </a:tc>
                <a:extLst>
                  <a:ext uri="{0D108BD9-81ED-4DB2-BD59-A6C34878D82A}">
                    <a16:rowId xmlns:a16="http://schemas.microsoft.com/office/drawing/2014/main" val="4062980511"/>
                  </a:ext>
                </a:extLst>
              </a:tr>
              <a:tr h="740322">
                <a:tc>
                  <a:txBody>
                    <a:bodyPr/>
                    <a:lstStyle/>
                    <a:p>
                      <a:r>
                        <a:rPr kumimoji="1" lang="en-US" altLang="ja-JP" sz="2000" dirty="0" err="1">
                          <a:solidFill>
                            <a:srgbClr val="0000FF"/>
                          </a:solidFill>
                          <a:latin typeface="Arial" panose="020B0604020202020204" pitchFamily="34" charset="0"/>
                          <a:cs typeface="Arial" panose="020B0604020202020204" pitchFamily="34" charset="0"/>
                        </a:rPr>
                        <a:t>Oakforest</a:t>
                      </a:r>
                      <a:r>
                        <a:rPr kumimoji="1" lang="en-US" altLang="ja-JP" sz="2000" dirty="0">
                          <a:solidFill>
                            <a:srgbClr val="0000FF"/>
                          </a:solidFill>
                          <a:latin typeface="Arial" panose="020B0604020202020204" pitchFamily="34" charset="0"/>
                          <a:cs typeface="Arial" panose="020B0604020202020204" pitchFamily="34" charset="0"/>
                        </a:rPr>
                        <a:t>-PACS (Fujitsu)</a:t>
                      </a:r>
                    </a:p>
                    <a:p>
                      <a:r>
                        <a:rPr kumimoji="1" lang="en-US" altLang="ja-JP" sz="2000" dirty="0">
                          <a:solidFill>
                            <a:srgbClr val="0000FF"/>
                          </a:solidFill>
                          <a:latin typeface="Arial" panose="020B0604020202020204" pitchFamily="34" charset="0"/>
                          <a:cs typeface="Arial" panose="020B0604020202020204" pitchFamily="34" charset="0"/>
                        </a:rPr>
                        <a:t>(Intel Xeon Phi/Knights</a:t>
                      </a:r>
                      <a:r>
                        <a:rPr kumimoji="1" lang="en-US" altLang="ja-JP" sz="2000" baseline="0" dirty="0">
                          <a:solidFill>
                            <a:srgbClr val="0000FF"/>
                          </a:solidFill>
                          <a:latin typeface="Arial" panose="020B0604020202020204" pitchFamily="34" charset="0"/>
                          <a:cs typeface="Arial" panose="020B0604020202020204" pitchFamily="34" charset="0"/>
                        </a:rPr>
                        <a:t> Landing)</a:t>
                      </a:r>
                      <a:endParaRPr kumimoji="1" lang="ja-JP" altLang="en-US" sz="2000" dirty="0">
                        <a:solidFill>
                          <a:srgbClr val="0000FF"/>
                        </a:solidFill>
                        <a:latin typeface="Arial" panose="020B0604020202020204" pitchFamily="34" charset="0"/>
                        <a:cs typeface="Arial" panose="020B0604020202020204" pitchFamily="34" charset="0"/>
                      </a:endParaRPr>
                    </a:p>
                  </a:txBody>
                  <a:tcPr>
                    <a:solidFill>
                      <a:schemeClr val="accent5"/>
                    </a:solidFill>
                  </a:tcPr>
                </a:tc>
                <a:tc>
                  <a:txBody>
                    <a:bodyPr/>
                    <a:lstStyle/>
                    <a:p>
                      <a:pPr algn="ctr"/>
                      <a:r>
                        <a:rPr kumimoji="1" lang="en-US" altLang="ja-JP" sz="2000" dirty="0">
                          <a:solidFill>
                            <a:srgbClr val="0000FF"/>
                          </a:solidFill>
                          <a:latin typeface="Arial" panose="020B0604020202020204" pitchFamily="34" charset="0"/>
                          <a:cs typeface="Arial" panose="020B0604020202020204" pitchFamily="34" charset="0"/>
                        </a:rPr>
                        <a:t>16.5</a:t>
                      </a:r>
                      <a:endParaRPr kumimoji="1" lang="ja-JP" altLang="en-US" sz="2000" dirty="0">
                        <a:solidFill>
                          <a:srgbClr val="0000FF"/>
                        </a:solidFill>
                        <a:latin typeface="Arial" panose="020B0604020202020204" pitchFamily="34" charset="0"/>
                        <a:cs typeface="Arial" panose="020B0604020202020204" pitchFamily="34" charset="0"/>
                      </a:endParaRPr>
                    </a:p>
                  </a:txBody>
                  <a:tcPr anchor="ctr" anchorCtr="1">
                    <a:solidFill>
                      <a:schemeClr val="accent5"/>
                    </a:solidFill>
                  </a:tcPr>
                </a:tc>
                <a:tc>
                  <a:txBody>
                    <a:bodyPr/>
                    <a:lstStyle/>
                    <a:p>
                      <a:pPr algn="ctr"/>
                      <a:r>
                        <a:rPr kumimoji="1" lang="en-US" altLang="ja-JP" sz="2000" dirty="0">
                          <a:solidFill>
                            <a:srgbClr val="0000FF"/>
                          </a:solidFill>
                          <a:latin typeface="Arial" panose="020B0604020202020204" pitchFamily="34" charset="0"/>
                          <a:cs typeface="Arial" panose="020B0604020202020204" pitchFamily="34" charset="0"/>
                        </a:rPr>
                        <a:t>4.986</a:t>
                      </a:r>
                      <a:endParaRPr kumimoji="1" lang="ja-JP" altLang="en-US" sz="2000" dirty="0">
                        <a:solidFill>
                          <a:srgbClr val="0000FF"/>
                        </a:solidFill>
                        <a:latin typeface="Arial" panose="020B0604020202020204" pitchFamily="34" charset="0"/>
                        <a:cs typeface="Arial" panose="020B0604020202020204" pitchFamily="34" charset="0"/>
                      </a:endParaRPr>
                    </a:p>
                  </a:txBody>
                  <a:tcPr anchor="ctr" anchorCtr="1">
                    <a:solidFill>
                      <a:schemeClr val="accent5"/>
                    </a:solidFill>
                  </a:tcPr>
                </a:tc>
                <a:extLst>
                  <a:ext uri="{0D108BD9-81ED-4DB2-BD59-A6C34878D82A}">
                    <a16:rowId xmlns:a16="http://schemas.microsoft.com/office/drawing/2014/main" val="10004"/>
                  </a:ext>
                </a:extLst>
              </a:tr>
              <a:tr h="737295">
                <a:tc>
                  <a:txBody>
                    <a:bodyPr/>
                    <a:lstStyle/>
                    <a:p>
                      <a:r>
                        <a:rPr kumimoji="1" lang="en-US" altLang="ja-JP" sz="2000" dirty="0" err="1">
                          <a:solidFill>
                            <a:srgbClr val="FF0000"/>
                          </a:solidFill>
                          <a:latin typeface="Arial" panose="020B0604020202020204" pitchFamily="34" charset="0"/>
                          <a:cs typeface="Arial" panose="020B0604020202020204" pitchFamily="34" charset="0"/>
                        </a:rPr>
                        <a:t>Oakbridge</a:t>
                      </a:r>
                      <a:r>
                        <a:rPr kumimoji="1" lang="en-US" altLang="ja-JP" sz="2000" dirty="0">
                          <a:solidFill>
                            <a:srgbClr val="FF0000"/>
                          </a:solidFill>
                          <a:latin typeface="Arial" panose="020B0604020202020204" pitchFamily="34" charset="0"/>
                          <a:cs typeface="Arial" panose="020B0604020202020204" pitchFamily="34" charset="0"/>
                        </a:rPr>
                        <a:t>-CX (Fujitsu)</a:t>
                      </a:r>
                    </a:p>
                    <a:p>
                      <a:r>
                        <a:rPr kumimoji="1" lang="en-US" altLang="ja-JP" sz="2000" dirty="0">
                          <a:solidFill>
                            <a:srgbClr val="FF0000"/>
                          </a:solidFill>
                          <a:latin typeface="Arial" panose="020B0604020202020204" pitchFamily="34" charset="0"/>
                          <a:cs typeface="Arial" panose="020B0604020202020204" pitchFamily="34" charset="0"/>
                        </a:rPr>
                        <a:t>(Intel Cascade Lake (CLX))</a:t>
                      </a:r>
                      <a:endParaRPr kumimoji="1" lang="ja-JP" altLang="en-US" sz="2000" dirty="0">
                        <a:solidFill>
                          <a:srgbClr val="FF0000"/>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kumimoji="1" lang="en-US" altLang="ja-JP" sz="2000" dirty="0">
                          <a:solidFill>
                            <a:srgbClr val="FF0000"/>
                          </a:solidFill>
                          <a:latin typeface="Arial" panose="020B0604020202020204" pitchFamily="34" charset="0"/>
                          <a:cs typeface="Arial" panose="020B0604020202020204" pitchFamily="34" charset="0"/>
                        </a:rPr>
                        <a:t>20.7</a:t>
                      </a:r>
                    </a:p>
                  </a:txBody>
                  <a:tcPr anchor="ctr" anchorCtr="1">
                    <a:solidFill>
                      <a:schemeClr val="accent2">
                        <a:lumMod val="20000"/>
                        <a:lumOff val="80000"/>
                      </a:schemeClr>
                    </a:solidFill>
                  </a:tcPr>
                </a:tc>
                <a:tc>
                  <a:txBody>
                    <a:bodyPr/>
                    <a:lstStyle/>
                    <a:p>
                      <a:pPr algn="ctr"/>
                      <a:r>
                        <a:rPr kumimoji="1" lang="en-US" altLang="ja-JP" sz="2000" dirty="0">
                          <a:solidFill>
                            <a:srgbClr val="FF0000"/>
                          </a:solidFill>
                          <a:latin typeface="Arial" panose="020B0604020202020204" pitchFamily="34" charset="0"/>
                          <a:cs typeface="Arial" panose="020B0604020202020204" pitchFamily="34" charset="0"/>
                        </a:rPr>
                        <a:t>5.076</a:t>
                      </a:r>
                    </a:p>
                  </a:txBody>
                  <a:tcPr anchor="ctr" anchorCtr="1">
                    <a:solidFill>
                      <a:schemeClr val="accent2">
                        <a:lumMod val="20000"/>
                        <a:lumOff val="80000"/>
                      </a:schemeClr>
                    </a:solidFill>
                  </a:tcPr>
                </a:tc>
                <a:extLst>
                  <a:ext uri="{0D108BD9-81ED-4DB2-BD59-A6C34878D82A}">
                    <a16:rowId xmlns:a16="http://schemas.microsoft.com/office/drawing/2014/main" val="3622323951"/>
                  </a:ext>
                </a:extLst>
              </a:tr>
            </a:tbl>
          </a:graphicData>
        </a:graphic>
      </p:graphicFrame>
    </p:spTree>
    <p:extLst>
      <p:ext uri="{BB962C8B-B14F-4D97-AF65-F5344CB8AC3E}">
        <p14:creationId xmlns:p14="http://schemas.microsoft.com/office/powerpoint/2010/main" val="171931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239296" y="476673"/>
            <a:ext cx="9633520" cy="864095"/>
          </a:xfrm>
        </p:spPr>
        <p:txBody>
          <a:bodyPr/>
          <a:lstStyle/>
          <a:p>
            <a:pPr algn="l" eaLnBrk="1" hangingPunct="1"/>
            <a:r>
              <a:rPr lang="ja-JP" altLang="en-US" b="1" dirty="0">
                <a:latin typeface="Arial" panose="020B0604020202020204" pitchFamily="34" charset="0"/>
                <a:cs typeface="Arial" panose="020B0604020202020204" pitchFamily="34" charset="0"/>
              </a:rPr>
              <a:t>研究分野別利用</a:t>
            </a:r>
            <a:r>
              <a:rPr lang="en-US" altLang="ja-JP" b="1" dirty="0">
                <a:latin typeface="Arial" panose="020B0604020202020204" pitchFamily="34" charset="0"/>
                <a:cs typeface="Arial" panose="020B0604020202020204" pitchFamily="34" charset="0"/>
              </a:rPr>
              <a:t>CPU</a:t>
            </a:r>
            <a:r>
              <a:rPr lang="ja-JP" altLang="en-US" b="1" dirty="0">
                <a:latin typeface="Arial" panose="020B0604020202020204" pitchFamily="34" charset="0"/>
                <a:cs typeface="Arial" panose="020B0604020202020204" pitchFamily="34" charset="0"/>
              </a:rPr>
              <a:t>時間割合（</a:t>
            </a:r>
            <a:r>
              <a:rPr lang="en-US" altLang="ja-JP" b="1" dirty="0">
                <a:latin typeface="Arial" panose="020B0604020202020204" pitchFamily="34" charset="0"/>
                <a:cs typeface="Arial" panose="020B0604020202020204" pitchFamily="34" charset="0"/>
              </a:rPr>
              <a:t>2019</a:t>
            </a:r>
            <a:r>
              <a:rPr lang="ja-JP" altLang="en-US" b="1" dirty="0">
                <a:latin typeface="Arial" panose="020B0604020202020204" pitchFamily="34" charset="0"/>
                <a:cs typeface="Arial" panose="020B0604020202020204" pitchFamily="34" charset="0"/>
              </a:rPr>
              <a:t>年度）</a:t>
            </a:r>
          </a:p>
        </p:txBody>
      </p:sp>
      <p:sp>
        <p:nvSpPr>
          <p:cNvPr id="5" name="スライド番号プレースホルダ 4"/>
          <p:cNvSpPr>
            <a:spLocks noGrp="1"/>
          </p:cNvSpPr>
          <p:nvPr>
            <p:ph type="sldNum" sz="quarter" idx="12"/>
          </p:nvPr>
        </p:nvSpPr>
        <p:spPr>
          <a:xfrm>
            <a:off x="7391400" y="9525"/>
            <a:ext cx="2133600" cy="279400"/>
          </a:xfrm>
        </p:spPr>
        <p:txBody>
          <a:bodyPr/>
          <a:lstStyle/>
          <a:p>
            <a:pPr>
              <a:defRPr/>
            </a:pPr>
            <a:fld id="{066C9512-AD46-43D3-9B00-B91B0182F23D}" type="slidenum">
              <a:rPr lang="ja-JP" altLang="en-US" sz="900">
                <a:solidFill>
                  <a:srgbClr val="000000">
                    <a:tint val="75000"/>
                  </a:srgbClr>
                </a:solidFill>
                <a:latin typeface="Arial" charset="0"/>
                <a:ea typeface="ＭＳ Ｐゴシック" charset="-128"/>
              </a:rPr>
              <a:pPr>
                <a:defRPr/>
              </a:pPr>
              <a:t>25</a:t>
            </a:fld>
            <a:endParaRPr lang="ja-JP" altLang="en-US" sz="900" dirty="0">
              <a:solidFill>
                <a:srgbClr val="000000">
                  <a:tint val="75000"/>
                </a:srgbClr>
              </a:solidFill>
              <a:latin typeface="Arial" charset="0"/>
              <a:ea typeface="ＭＳ Ｐゴシック" charset="-128"/>
            </a:endParaRPr>
          </a:p>
        </p:txBody>
      </p:sp>
      <p:pic>
        <p:nvPicPr>
          <p:cNvPr id="4" name="図 3">
            <a:extLst>
              <a:ext uri="{FF2B5EF4-FFF2-40B4-BE49-F238E27FC236}">
                <a16:creationId xmlns:a16="http://schemas.microsoft.com/office/drawing/2014/main" id="{14639B4D-F601-4DB9-B408-EFE11ABD2BAC}"/>
              </a:ext>
            </a:extLst>
          </p:cNvPr>
          <p:cNvPicPr>
            <a:picLocks noChangeAspect="1"/>
          </p:cNvPicPr>
          <p:nvPr/>
        </p:nvPicPr>
        <p:blipFill>
          <a:blip r:embed="rId3"/>
          <a:stretch>
            <a:fillRect/>
          </a:stretch>
        </p:blipFill>
        <p:spPr>
          <a:xfrm>
            <a:off x="-159568" y="1703081"/>
            <a:ext cx="9906000" cy="4678246"/>
          </a:xfrm>
          <a:prstGeom prst="rect">
            <a:avLst/>
          </a:prstGeom>
        </p:spPr>
      </p:pic>
    </p:spTree>
    <p:extLst>
      <p:ext uri="{BB962C8B-B14F-4D97-AF65-F5344CB8AC3E}">
        <p14:creationId xmlns:p14="http://schemas.microsoft.com/office/powerpoint/2010/main" val="80442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221432" y="593316"/>
            <a:ext cx="9525000" cy="792087"/>
          </a:xfrm>
        </p:spPr>
        <p:txBody>
          <a:bodyPr/>
          <a:lstStyle/>
          <a:p>
            <a:pPr algn="l" eaLnBrk="1" hangingPunct="1"/>
            <a:r>
              <a:rPr lang="ja-JP" altLang="en-US" b="1" dirty="0">
                <a:latin typeface="Arial" panose="020B0604020202020204" pitchFamily="34" charset="0"/>
                <a:cs typeface="Arial" panose="020B0604020202020204" pitchFamily="34" charset="0"/>
              </a:rPr>
              <a:t>研究分野別利用</a:t>
            </a:r>
            <a:r>
              <a:rPr lang="en-US" altLang="ja-JP" b="1" dirty="0">
                <a:latin typeface="Arial" panose="020B0604020202020204" pitchFamily="34" charset="0"/>
                <a:cs typeface="Arial" panose="020B0604020202020204" pitchFamily="34" charset="0"/>
              </a:rPr>
              <a:t>CPU</a:t>
            </a:r>
            <a:r>
              <a:rPr lang="ja-JP" altLang="en-US" b="1" dirty="0">
                <a:latin typeface="Arial" panose="020B0604020202020204" pitchFamily="34" charset="0"/>
                <a:cs typeface="Arial" panose="020B0604020202020204" pitchFamily="34" charset="0"/>
              </a:rPr>
              <a:t>時間割合（</a:t>
            </a:r>
            <a:r>
              <a:rPr lang="en-US" altLang="ja-JP" b="1" dirty="0">
                <a:latin typeface="Arial" panose="020B0604020202020204" pitchFamily="34" charset="0"/>
                <a:cs typeface="Arial" panose="020B0604020202020204" pitchFamily="34" charset="0"/>
              </a:rPr>
              <a:t>2019</a:t>
            </a:r>
            <a:r>
              <a:rPr lang="ja-JP" altLang="en-US" b="1" dirty="0">
                <a:latin typeface="Arial" panose="020B0604020202020204" pitchFamily="34" charset="0"/>
                <a:cs typeface="Arial" panose="020B0604020202020204" pitchFamily="34" charset="0"/>
              </a:rPr>
              <a:t>年度）</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r>
              <a:rPr lang="en-US" altLang="ja-JP" sz="2800" b="1" dirty="0">
                <a:latin typeface="Arial" panose="020B0604020202020204" pitchFamily="34" charset="0"/>
                <a:cs typeface="Arial" panose="020B0604020202020204" pitchFamily="34" charset="0"/>
              </a:rPr>
              <a:t>OBCX</a:t>
            </a:r>
            <a:r>
              <a:rPr lang="ja-JP" altLang="en-US" sz="2800" b="1" dirty="0">
                <a:latin typeface="Arial" panose="020B0604020202020204" pitchFamily="34" charset="0"/>
                <a:cs typeface="Arial" panose="020B0604020202020204" pitchFamily="34" charset="0"/>
              </a:rPr>
              <a:t>は</a:t>
            </a:r>
            <a:r>
              <a:rPr lang="en-US" altLang="ja-JP" sz="2800" b="1" dirty="0">
                <a:latin typeface="Arial" panose="020B0604020202020204" pitchFamily="34" charset="0"/>
                <a:cs typeface="Arial" panose="020B0604020202020204" pitchFamily="34" charset="0"/>
              </a:rPr>
              <a:t>2019</a:t>
            </a:r>
            <a:r>
              <a:rPr lang="ja-JP" altLang="en-US" sz="2800" b="1" dirty="0">
                <a:latin typeface="Arial" panose="020B0604020202020204" pitchFamily="34" charset="0"/>
                <a:cs typeface="Arial" panose="020B0604020202020204" pitchFamily="34" charset="0"/>
              </a:rPr>
              <a:t>年</a:t>
            </a:r>
            <a:r>
              <a:rPr lang="en-US" altLang="ja-JP" sz="2800" b="1" dirty="0">
                <a:latin typeface="Arial" panose="020B0604020202020204" pitchFamily="34" charset="0"/>
                <a:cs typeface="Arial" panose="020B0604020202020204" pitchFamily="34" charset="0"/>
              </a:rPr>
              <a:t>10</a:t>
            </a:r>
            <a:r>
              <a:rPr lang="ja-JP" altLang="en-US" sz="2800" b="1" dirty="0">
                <a:latin typeface="Arial" panose="020B0604020202020204" pitchFamily="34" charset="0"/>
                <a:cs typeface="Arial" panose="020B0604020202020204" pitchFamily="34" charset="0"/>
              </a:rPr>
              <a:t>月～</a:t>
            </a:r>
            <a:r>
              <a:rPr lang="en-US" altLang="ja-JP" sz="2800" b="1" dirty="0">
                <a:latin typeface="Arial" panose="020B0604020202020204" pitchFamily="34" charset="0"/>
                <a:cs typeface="Arial" panose="020B0604020202020204" pitchFamily="34" charset="0"/>
              </a:rPr>
              <a:t>2020</a:t>
            </a:r>
            <a:r>
              <a:rPr lang="ja-JP" altLang="en-US" sz="2800" b="1" dirty="0">
                <a:latin typeface="Arial" panose="020B0604020202020204" pitchFamily="34" charset="0"/>
                <a:cs typeface="Arial" panose="020B0604020202020204" pitchFamily="34" charset="0"/>
              </a:rPr>
              <a:t>年</a:t>
            </a:r>
            <a:r>
              <a:rPr lang="en-US" altLang="ja-JP" sz="2800" b="1" dirty="0">
                <a:latin typeface="Arial" panose="020B0604020202020204" pitchFamily="34" charset="0"/>
                <a:cs typeface="Arial" panose="020B0604020202020204" pitchFamily="34" charset="0"/>
              </a:rPr>
              <a:t>9</a:t>
            </a:r>
            <a:r>
              <a:rPr lang="ja-JP" altLang="en-US" sz="2800" b="1" dirty="0">
                <a:latin typeface="Arial" panose="020B0604020202020204" pitchFamily="34" charset="0"/>
                <a:cs typeface="Arial" panose="020B0604020202020204" pitchFamily="34" charset="0"/>
              </a:rPr>
              <a:t>月（</a:t>
            </a:r>
            <a:r>
              <a:rPr lang="en-US" altLang="ja-JP" sz="2800" b="1" dirty="0">
                <a:latin typeface="Arial" panose="020B0604020202020204" pitchFamily="34" charset="0"/>
                <a:cs typeface="Arial" panose="020B0604020202020204" pitchFamily="34" charset="0"/>
              </a:rPr>
              <a:t>12</a:t>
            </a:r>
            <a:r>
              <a:rPr lang="ja-JP" altLang="en-US" sz="2800" b="1" dirty="0">
                <a:latin typeface="Arial" panose="020B0604020202020204" pitchFamily="34" charset="0"/>
                <a:cs typeface="Arial" panose="020B0604020202020204" pitchFamily="34" charset="0"/>
              </a:rPr>
              <a:t>ヶ月）</a:t>
            </a:r>
          </a:p>
        </p:txBody>
      </p:sp>
      <p:sp>
        <p:nvSpPr>
          <p:cNvPr id="5" name="スライド番号プレースホルダ 4"/>
          <p:cNvSpPr>
            <a:spLocks noGrp="1"/>
          </p:cNvSpPr>
          <p:nvPr>
            <p:ph type="sldNum" sz="quarter" idx="12"/>
          </p:nvPr>
        </p:nvSpPr>
        <p:spPr>
          <a:xfrm>
            <a:off x="7391400" y="9525"/>
            <a:ext cx="2133600" cy="279400"/>
          </a:xfrm>
        </p:spPr>
        <p:txBody>
          <a:bodyPr/>
          <a:lstStyle/>
          <a:p>
            <a:pPr>
              <a:defRPr/>
            </a:pPr>
            <a:fld id="{066C9512-AD46-43D3-9B00-B91B0182F23D}" type="slidenum">
              <a:rPr lang="ja-JP" altLang="en-US" sz="900">
                <a:solidFill>
                  <a:srgbClr val="000000">
                    <a:tint val="75000"/>
                  </a:srgbClr>
                </a:solidFill>
                <a:latin typeface="Arial" charset="0"/>
                <a:ea typeface="ＭＳ Ｐゴシック" charset="-128"/>
              </a:rPr>
              <a:pPr>
                <a:defRPr/>
              </a:pPr>
              <a:t>26</a:t>
            </a:fld>
            <a:endParaRPr lang="ja-JP" altLang="en-US" sz="900" dirty="0">
              <a:solidFill>
                <a:srgbClr val="000000">
                  <a:tint val="75000"/>
                </a:srgbClr>
              </a:solidFill>
              <a:latin typeface="Arial" charset="0"/>
              <a:ea typeface="ＭＳ Ｐゴシック" charset="-128"/>
            </a:endParaRPr>
          </a:p>
        </p:txBody>
      </p:sp>
      <p:pic>
        <p:nvPicPr>
          <p:cNvPr id="4" name="図 3">
            <a:extLst>
              <a:ext uri="{FF2B5EF4-FFF2-40B4-BE49-F238E27FC236}">
                <a16:creationId xmlns:a16="http://schemas.microsoft.com/office/drawing/2014/main" id="{5BDF8AD6-2C2C-4A4E-A3B3-F0BB12AB2719}"/>
              </a:ext>
            </a:extLst>
          </p:cNvPr>
          <p:cNvPicPr>
            <a:picLocks noChangeAspect="1"/>
          </p:cNvPicPr>
          <p:nvPr/>
        </p:nvPicPr>
        <p:blipFill>
          <a:blip r:embed="rId3"/>
          <a:stretch>
            <a:fillRect/>
          </a:stretch>
        </p:blipFill>
        <p:spPr>
          <a:xfrm>
            <a:off x="-159568" y="1756001"/>
            <a:ext cx="9906000" cy="4538906"/>
          </a:xfrm>
          <a:prstGeom prst="rect">
            <a:avLst/>
          </a:prstGeom>
        </p:spPr>
      </p:pic>
    </p:spTree>
    <p:extLst>
      <p:ext uri="{BB962C8B-B14F-4D97-AF65-F5344CB8AC3E}">
        <p14:creationId xmlns:p14="http://schemas.microsoft.com/office/powerpoint/2010/main" val="294987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647" y="548680"/>
            <a:ext cx="9134354" cy="648072"/>
          </a:xfrm>
        </p:spPr>
        <p:txBody>
          <a:bodyPr>
            <a:noAutofit/>
          </a:bodyPr>
          <a:lstStyle/>
          <a:p>
            <a:r>
              <a:rPr lang="en-US" altLang="ja-JP" b="1" dirty="0">
                <a:latin typeface="Arial" panose="020B0604020202020204" pitchFamily="34" charset="0"/>
                <a:cs typeface="Arial" panose="020B0604020202020204" pitchFamily="34" charset="0"/>
              </a:rPr>
              <a:t>Intel Xeon Platinum 8280</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(Cascade Lake, CLX)</a:t>
            </a:r>
          </a:p>
        </p:txBody>
      </p:sp>
      <p:sp>
        <p:nvSpPr>
          <p:cNvPr id="4" name="スライド番号プレースホルダー 3"/>
          <p:cNvSpPr>
            <a:spLocks noGrp="1"/>
          </p:cNvSpPr>
          <p:nvPr>
            <p:ph type="sldNum" sz="quarter" idx="12"/>
          </p:nvPr>
        </p:nvSpPr>
        <p:spPr>
          <a:xfrm>
            <a:off x="7467602" y="7710"/>
            <a:ext cx="2057399" cy="248493"/>
          </a:xfrm>
        </p:spPr>
        <p:txBody>
          <a:bodyPr/>
          <a:lstStyle/>
          <a:p>
            <a:pPr defTabSz="457200">
              <a:defRPr/>
            </a:pPr>
            <a:fld id="{7DD89C71-0615-4E40-897C-7484B9BE0857}" type="slidenum">
              <a:rPr lang="ja-JP" altLang="en-US">
                <a:solidFill>
                  <a:prstClr val="black">
                    <a:tint val="75000"/>
                  </a:prstClr>
                </a:solidFill>
                <a:latin typeface="Arial" charset="0"/>
              </a:rPr>
              <a:pPr defTabSz="457200">
                <a:defRPr/>
              </a:pPr>
              <a:t>27</a:t>
            </a:fld>
            <a:endParaRPr lang="ja-JP" altLang="en-US" dirty="0">
              <a:solidFill>
                <a:prstClr val="black">
                  <a:tint val="75000"/>
                </a:prstClr>
              </a:solidFill>
              <a:latin typeface="Arial" charset="0"/>
            </a:endParaRPr>
          </a:p>
        </p:txBody>
      </p:sp>
      <p:pic>
        <p:nvPicPr>
          <p:cNvPr id="5" name="図 4">
            <a:extLst>
              <a:ext uri="{FF2B5EF4-FFF2-40B4-BE49-F238E27FC236}">
                <a16:creationId xmlns:a16="http://schemas.microsoft.com/office/drawing/2014/main" id="{084AB034-0A29-42BB-A9C8-177B50B190FB}"/>
              </a:ext>
            </a:extLst>
          </p:cNvPr>
          <p:cNvPicPr>
            <a:picLocks noChangeAspect="1"/>
          </p:cNvPicPr>
          <p:nvPr/>
        </p:nvPicPr>
        <p:blipFill>
          <a:blip r:embed="rId3"/>
          <a:stretch>
            <a:fillRect/>
          </a:stretch>
        </p:blipFill>
        <p:spPr>
          <a:xfrm>
            <a:off x="565687" y="2564905"/>
            <a:ext cx="8774626" cy="2277091"/>
          </a:xfrm>
          <a:prstGeom prst="rect">
            <a:avLst/>
          </a:prstGeom>
        </p:spPr>
      </p:pic>
    </p:spTree>
    <p:extLst>
      <p:ext uri="{BB962C8B-B14F-4D97-AF65-F5344CB8AC3E}">
        <p14:creationId xmlns:p14="http://schemas.microsoft.com/office/powerpoint/2010/main" val="309799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296" y="183998"/>
            <a:ext cx="9104184" cy="500255"/>
          </a:xfrm>
        </p:spPr>
        <p:txBody>
          <a:bodyPr>
            <a:noAutofit/>
          </a:bodyPr>
          <a:lstStyle/>
          <a:p>
            <a:pPr algn="l"/>
            <a:r>
              <a:rPr lang="en-US" altLang="ja-JP" b="1" dirty="0" err="1">
                <a:latin typeface="Arial" panose="020B0604020202020204" pitchFamily="34" charset="0"/>
                <a:cs typeface="Arial" panose="020B0604020202020204" pitchFamily="34" charset="0"/>
              </a:rPr>
              <a:t>Oakbridge</a:t>
            </a:r>
            <a:r>
              <a:rPr lang="en-US" altLang="ja-JP" b="1" dirty="0">
                <a:latin typeface="Arial" panose="020B0604020202020204" pitchFamily="34" charset="0"/>
                <a:cs typeface="Arial" panose="020B0604020202020204" pitchFamily="34" charset="0"/>
              </a:rPr>
              <a:t>-CX</a:t>
            </a:r>
            <a:r>
              <a:rPr lang="ja-JP" altLang="en-US"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OBCX</a:t>
            </a:r>
            <a:r>
              <a:rPr lang="ja-JP" altLang="en-US" b="1" dirty="0">
                <a:latin typeface="Arial" panose="020B0604020202020204" pitchFamily="34" charset="0"/>
                <a:cs typeface="Arial" panose="020B0604020202020204" pitchFamily="34" charset="0"/>
              </a:rPr>
              <a:t>）</a:t>
            </a:r>
            <a:endParaRPr lang="en-US" altLang="ja-JP" b="1"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33362" y="764704"/>
            <a:ext cx="9984000" cy="500256"/>
          </a:xfrm>
        </p:spPr>
        <p:txBody>
          <a:bodyPr/>
          <a:lstStyle/>
          <a:p>
            <a:pPr>
              <a:spcBef>
                <a:spcPts val="325"/>
              </a:spcBef>
            </a:pPr>
            <a:r>
              <a:rPr lang="en-US" altLang="ja-JP" dirty="0">
                <a:latin typeface="Arial" panose="020B0604020202020204" pitchFamily="34" charset="0"/>
                <a:cs typeface="Arial" panose="020B0604020202020204" pitchFamily="34" charset="0"/>
              </a:rPr>
              <a:t>Intel</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Xeon Platinum 8280 (Cascade Lake, CLX), Fujitsu</a:t>
            </a:r>
          </a:p>
          <a:p>
            <a:pPr lvl="1">
              <a:spcBef>
                <a:spcPts val="325"/>
              </a:spcBef>
            </a:pPr>
            <a:r>
              <a:rPr lang="en-US" altLang="ja-JP" dirty="0">
                <a:latin typeface="Arial" panose="020B0604020202020204" pitchFamily="34" charset="0"/>
                <a:cs typeface="Arial" panose="020B0604020202020204" pitchFamily="34" charset="0"/>
              </a:rPr>
              <a:t>1,368 nodes, 6.61 PF peak</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385.1 TB/sec, 4.2+ PF for HPL</a:t>
            </a:r>
            <a:br>
              <a:rPr lang="en-US" altLang="ja-JP" dirty="0">
                <a:latin typeface="Arial" panose="020B0604020202020204" pitchFamily="34" charset="0"/>
                <a:cs typeface="Arial" panose="020B0604020202020204" pitchFamily="34" charset="0"/>
              </a:rPr>
            </a:br>
            <a:r>
              <a:rPr lang="en-US" altLang="ja-JP" b="1" u="sng" dirty="0">
                <a:latin typeface="Arial" panose="020B0604020202020204" pitchFamily="34" charset="0"/>
                <a:cs typeface="Arial" panose="020B0604020202020204" pitchFamily="34" charset="0"/>
              </a:rPr>
              <a:t>#60 in 55</a:t>
            </a:r>
            <a:r>
              <a:rPr lang="en-US" altLang="ja-JP" b="1" u="sng" baseline="30000" dirty="0">
                <a:latin typeface="Arial" panose="020B0604020202020204" pitchFamily="34" charset="0"/>
                <a:cs typeface="Arial" panose="020B0604020202020204" pitchFamily="34" charset="0"/>
              </a:rPr>
              <a:t>th</a:t>
            </a:r>
            <a:r>
              <a:rPr lang="en-US" altLang="ja-JP" b="1" u="sng" dirty="0">
                <a:latin typeface="Arial" panose="020B0604020202020204" pitchFamily="34" charset="0"/>
                <a:cs typeface="Arial" panose="020B0604020202020204" pitchFamily="34" charset="0"/>
              </a:rPr>
              <a:t> Top500</a:t>
            </a:r>
          </a:p>
          <a:p>
            <a:pPr lvl="1">
              <a:spcBef>
                <a:spcPts val="325"/>
              </a:spcBef>
            </a:pPr>
            <a:r>
              <a:rPr lang="ja-JP" altLang="en-US" dirty="0">
                <a:solidFill>
                  <a:srgbClr val="FF0000"/>
                </a:solidFill>
                <a:latin typeface="Arial" panose="020B0604020202020204" pitchFamily="34" charset="0"/>
                <a:cs typeface="Arial" panose="020B0604020202020204" pitchFamily="34" charset="0"/>
              </a:rPr>
              <a:t>高速キャッシュ：</a:t>
            </a:r>
            <a:r>
              <a:rPr lang="en-US" altLang="ja-JP" dirty="0">
                <a:solidFill>
                  <a:srgbClr val="FF0000"/>
                </a:solidFill>
                <a:latin typeface="Arial" panose="020B0604020202020204" pitchFamily="34" charset="0"/>
                <a:cs typeface="Arial" panose="020B0604020202020204" pitchFamily="34" charset="0"/>
              </a:rPr>
              <a:t>128</a:t>
            </a:r>
            <a:r>
              <a:rPr lang="ja-JP" altLang="en-US" dirty="0">
                <a:solidFill>
                  <a:srgbClr val="FF0000"/>
                </a:solidFill>
                <a:latin typeface="Arial" panose="020B0604020202020204" pitchFamily="34" charset="0"/>
                <a:cs typeface="Arial" panose="020B0604020202020204" pitchFamily="34" charset="0"/>
              </a:rPr>
              <a:t>ノードの</a:t>
            </a:r>
            <a:r>
              <a:rPr lang="en-US" altLang="ja-JP" dirty="0">
                <a:solidFill>
                  <a:srgbClr val="FF0000"/>
                </a:solidFill>
                <a:latin typeface="Arial" panose="020B0604020202020204" pitchFamily="34" charset="0"/>
                <a:cs typeface="Arial" panose="020B0604020202020204" pitchFamily="34" charset="0"/>
              </a:rPr>
              <a:t>SSD</a:t>
            </a:r>
            <a:r>
              <a:rPr lang="ja-JP" altLang="en-US" dirty="0">
                <a:solidFill>
                  <a:srgbClr val="FF0000"/>
                </a:solidFill>
                <a:latin typeface="Arial" panose="020B0604020202020204" pitchFamily="34" charset="0"/>
                <a:cs typeface="Arial" panose="020B0604020202020204" pitchFamily="34" charset="0"/>
              </a:rPr>
              <a:t>搭載：</a:t>
            </a:r>
            <a:r>
              <a:rPr lang="en-US" altLang="ja-JP" dirty="0">
                <a:solidFill>
                  <a:srgbClr val="FF0000"/>
                </a:solidFill>
                <a:latin typeface="Arial" panose="020B0604020202020204" pitchFamily="34" charset="0"/>
                <a:cs typeface="Arial" panose="020B0604020202020204" pitchFamily="34" charset="0"/>
              </a:rPr>
              <a:t>Intel SSD, </a:t>
            </a:r>
            <a:r>
              <a:rPr lang="en-US" altLang="ja-JP" dirty="0" err="1">
                <a:solidFill>
                  <a:srgbClr val="FF0000"/>
                </a:solidFill>
                <a:latin typeface="Arial" panose="020B0604020202020204" pitchFamily="34" charset="0"/>
                <a:cs typeface="Arial" panose="020B0604020202020204" pitchFamily="34" charset="0"/>
              </a:rPr>
              <a:t>BeeGFS</a:t>
            </a:r>
            <a:endParaRPr lang="en-US" altLang="ja-JP" dirty="0">
              <a:solidFill>
                <a:srgbClr val="FF0000"/>
              </a:solidFill>
              <a:latin typeface="Arial" panose="020B0604020202020204" pitchFamily="34" charset="0"/>
              <a:cs typeface="Arial" panose="020B0604020202020204" pitchFamily="34" charset="0"/>
            </a:endParaRPr>
          </a:p>
          <a:p>
            <a:pPr lvl="2">
              <a:spcBef>
                <a:spcPts val="325"/>
              </a:spcBef>
            </a:pPr>
            <a:r>
              <a:rPr lang="en-US" altLang="ja-JP" dirty="0">
                <a:solidFill>
                  <a:srgbClr val="FF0000"/>
                </a:solidFill>
                <a:latin typeface="Arial" panose="020B0604020202020204" pitchFamily="34" charset="0"/>
                <a:cs typeface="Arial" panose="020B0604020202020204" pitchFamily="34" charset="0"/>
              </a:rPr>
              <a:t>1.6 TB/node, 3.20/1.32 GB/s/node for R/W</a:t>
            </a:r>
            <a:r>
              <a:rPr lang="ja-JP" altLang="en-US" dirty="0">
                <a:solidFill>
                  <a:srgbClr val="FF0000"/>
                </a:solidFill>
                <a:latin typeface="Arial" panose="020B0604020202020204" pitchFamily="34" charset="0"/>
                <a:cs typeface="Arial" panose="020B0604020202020204" pitchFamily="34" charset="0"/>
              </a:rPr>
              <a:t>，</a:t>
            </a:r>
            <a:r>
              <a:rPr lang="en-US" altLang="ja-JP" dirty="0">
                <a:solidFill>
                  <a:srgbClr val="FF0000"/>
                </a:solidFill>
                <a:latin typeface="Arial" panose="020B0604020202020204" pitchFamily="34" charset="0"/>
                <a:cs typeface="Arial" panose="020B0604020202020204" pitchFamily="34" charset="0"/>
              </a:rPr>
              <a:t>200+TB</a:t>
            </a:r>
            <a:r>
              <a:rPr lang="ja-JP" altLang="en-US" dirty="0">
                <a:solidFill>
                  <a:srgbClr val="FF0000"/>
                </a:solidFill>
                <a:latin typeface="Arial" panose="020B0604020202020204" pitchFamily="34" charset="0"/>
                <a:cs typeface="Arial" panose="020B0604020202020204" pitchFamily="34" charset="0"/>
              </a:rPr>
              <a:t>の高速ファイルシステム</a:t>
            </a:r>
            <a:endParaRPr lang="en-US" altLang="ja-JP" dirty="0">
              <a:solidFill>
                <a:srgbClr val="FF0000"/>
              </a:solidFill>
              <a:latin typeface="Arial" panose="020B0604020202020204" pitchFamily="34" charset="0"/>
              <a:cs typeface="Arial" panose="020B0604020202020204" pitchFamily="34" charset="0"/>
            </a:endParaRPr>
          </a:p>
          <a:p>
            <a:pPr lvl="2">
              <a:spcBef>
                <a:spcPts val="325"/>
              </a:spcBef>
            </a:pPr>
            <a:r>
              <a:rPr lang="ja-JP" altLang="en-US" dirty="0">
                <a:solidFill>
                  <a:srgbClr val="FF0000"/>
                </a:solidFill>
                <a:latin typeface="Arial" panose="020B0604020202020204" pitchFamily="34" charset="0"/>
                <a:cs typeface="Arial" panose="020B0604020202020204" pitchFamily="34" charset="0"/>
              </a:rPr>
              <a:t>ステージング，チェックポイント，データ科学アプリケーション</a:t>
            </a:r>
            <a:endParaRPr lang="en-US" altLang="ja-JP" dirty="0">
              <a:solidFill>
                <a:srgbClr val="FF0000"/>
              </a:solidFill>
              <a:latin typeface="Arial" panose="020B0604020202020204" pitchFamily="34" charset="0"/>
              <a:cs typeface="Arial" panose="020B0604020202020204" pitchFamily="34" charset="0"/>
            </a:endParaRPr>
          </a:p>
          <a:p>
            <a:pPr lvl="2">
              <a:spcBef>
                <a:spcPts val="325"/>
              </a:spcBef>
            </a:pPr>
            <a:r>
              <a:rPr lang="en-US" altLang="ja-JP" b="1" dirty="0">
                <a:solidFill>
                  <a:srgbClr val="FF0000"/>
                </a:solidFill>
                <a:latin typeface="Arial" panose="020B0604020202020204" pitchFamily="34" charset="0"/>
                <a:cs typeface="Arial" panose="020B0604020202020204" pitchFamily="34" charset="0"/>
              </a:rPr>
              <a:t>128</a:t>
            </a:r>
            <a:r>
              <a:rPr lang="ja-JP" altLang="en-US" b="1" dirty="0">
                <a:solidFill>
                  <a:srgbClr val="FF0000"/>
                </a:solidFill>
                <a:latin typeface="Arial" panose="020B0604020202020204" pitchFamily="34" charset="0"/>
                <a:cs typeface="Arial" panose="020B0604020202020204" pitchFamily="34" charset="0"/>
              </a:rPr>
              <a:t>ノードのうち</a:t>
            </a:r>
            <a:r>
              <a:rPr lang="en-US" altLang="ja-JP" b="1" dirty="0">
                <a:solidFill>
                  <a:srgbClr val="FF0000"/>
                </a:solidFill>
                <a:latin typeface="Arial" panose="020B0604020202020204" pitchFamily="34" charset="0"/>
                <a:cs typeface="Arial" panose="020B0604020202020204" pitchFamily="34" charset="0"/>
              </a:rPr>
              <a:t>16</a:t>
            </a:r>
            <a:r>
              <a:rPr lang="ja-JP" altLang="en-US" b="1" dirty="0">
                <a:solidFill>
                  <a:srgbClr val="FF0000"/>
                </a:solidFill>
                <a:latin typeface="Arial" panose="020B0604020202020204" pitchFamily="34" charset="0"/>
                <a:cs typeface="Arial" panose="020B0604020202020204" pitchFamily="34" charset="0"/>
              </a:rPr>
              <a:t>ノードは</a:t>
            </a:r>
            <a:r>
              <a:rPr lang="en-US" altLang="ja-JP" b="1" dirty="0">
                <a:solidFill>
                  <a:srgbClr val="FF0000"/>
                </a:solidFill>
                <a:latin typeface="Arial" panose="020B0604020202020204" pitchFamily="34" charset="0"/>
                <a:cs typeface="Arial" panose="020B0604020202020204" pitchFamily="34" charset="0"/>
              </a:rPr>
              <a:t>SINET</a:t>
            </a:r>
            <a:r>
              <a:rPr lang="ja-JP" altLang="en-US" b="1" dirty="0">
                <a:solidFill>
                  <a:srgbClr val="FF0000"/>
                </a:solidFill>
                <a:latin typeface="Arial" panose="020B0604020202020204" pitchFamily="34" charset="0"/>
                <a:cs typeface="Arial" panose="020B0604020202020204" pitchFamily="34" charset="0"/>
              </a:rPr>
              <a:t>経由で外部リソース（サーバー，ストレージ，センサーネットワーク）に直接接続</a:t>
            </a:r>
            <a:endParaRPr lang="en-US" altLang="ja-JP" b="1" dirty="0">
              <a:solidFill>
                <a:srgbClr val="FF0000"/>
              </a:solidFill>
              <a:latin typeface="Arial" panose="020B0604020202020204" pitchFamily="34" charset="0"/>
              <a:cs typeface="Arial" panose="020B0604020202020204" pitchFamily="34" charset="0"/>
            </a:endParaRPr>
          </a:p>
          <a:p>
            <a:pPr lvl="1">
              <a:spcBef>
                <a:spcPts val="325"/>
              </a:spcBef>
            </a:pPr>
            <a:r>
              <a:rPr lang="en-US" altLang="ja-JP" dirty="0">
                <a:latin typeface="Arial" panose="020B0604020202020204" pitchFamily="34" charset="0"/>
                <a:cs typeface="Arial" panose="020B0604020202020204" pitchFamily="34" charset="0"/>
              </a:rPr>
              <a:t>Network: Intel Omni-Path, 100 Gbps, Full Bi-Section</a:t>
            </a:r>
          </a:p>
          <a:p>
            <a:pPr lvl="1">
              <a:spcBef>
                <a:spcPts val="325"/>
              </a:spcBef>
            </a:pPr>
            <a:r>
              <a:rPr lang="en-US" altLang="ja-JP" dirty="0">
                <a:latin typeface="Arial" panose="020B0604020202020204" pitchFamily="34" charset="0"/>
                <a:cs typeface="Arial" panose="020B0604020202020204" pitchFamily="34" charset="0"/>
              </a:rPr>
              <a:t>Storage: DDN </a:t>
            </a:r>
            <a:r>
              <a:rPr lang="en-US" altLang="ja-JP" dirty="0" err="1">
                <a:latin typeface="Arial" panose="020B0604020202020204" pitchFamily="34" charset="0"/>
                <a:cs typeface="Arial" panose="020B0604020202020204" pitchFamily="34" charset="0"/>
              </a:rPr>
              <a:t>EXAScaler</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Lustre</a:t>
            </a:r>
            <a:r>
              <a:rPr lang="en-US" altLang="ja-JP" dirty="0">
                <a:latin typeface="Arial" panose="020B0604020202020204" pitchFamily="34" charset="0"/>
                <a:cs typeface="Arial" panose="020B0604020202020204" pitchFamily="34" charset="0"/>
              </a:rPr>
              <a:t>) 12.4 PB, 193.9 GB/sec</a:t>
            </a:r>
          </a:p>
          <a:p>
            <a:pPr lvl="2">
              <a:spcBef>
                <a:spcPts val="325"/>
              </a:spcBef>
            </a:pPr>
            <a:endParaRPr lang="en-US" altLang="ja-JP" dirty="0">
              <a:solidFill>
                <a:srgbClr val="FF0000"/>
              </a:solidFill>
              <a:latin typeface="Arial" panose="020B0604020202020204" pitchFamily="34" charset="0"/>
              <a:cs typeface="Arial" panose="020B0604020202020204" pitchFamily="34" charset="0"/>
            </a:endParaRPr>
          </a:p>
        </p:txBody>
      </p:sp>
      <p:sp>
        <p:nvSpPr>
          <p:cNvPr id="7" name="コンテンツ プレースホルダー 2">
            <a:extLst>
              <a:ext uri="{FF2B5EF4-FFF2-40B4-BE49-F238E27FC236}">
                <a16:creationId xmlns:a16="http://schemas.microsoft.com/office/drawing/2014/main" id="{4F6D40C8-A766-4317-A5ED-959C05D9D9DC}"/>
              </a:ext>
            </a:extLst>
          </p:cNvPr>
          <p:cNvSpPr txBox="1">
            <a:spLocks/>
          </p:cNvSpPr>
          <p:nvPr/>
        </p:nvSpPr>
        <p:spPr bwMode="auto">
          <a:xfrm>
            <a:off x="33362" y="4653136"/>
            <a:ext cx="419955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1">
              <a:spcBef>
                <a:spcPts val="325"/>
              </a:spcBef>
            </a:pPr>
            <a:r>
              <a:rPr lang="en-US" altLang="ja-JP" sz="2400" dirty="0">
                <a:latin typeface="Arial" panose="020B0604020202020204" pitchFamily="34" charset="0"/>
                <a:cs typeface="Arial" panose="020B0604020202020204" pitchFamily="34" charset="0"/>
              </a:rPr>
              <a:t>Power Consumption: 950.5 kVA</a:t>
            </a:r>
            <a:endParaRPr lang="en-US" altLang="ja-JP" sz="2400" baseline="30000" dirty="0">
              <a:latin typeface="Arial" panose="020B0604020202020204" pitchFamily="34" charset="0"/>
              <a:cs typeface="Arial" panose="020B0604020202020204" pitchFamily="34" charset="0"/>
            </a:endParaRPr>
          </a:p>
          <a:p>
            <a:pPr>
              <a:spcBef>
                <a:spcPts val="325"/>
              </a:spcBef>
            </a:pPr>
            <a:r>
              <a:rPr lang="en-US" altLang="ja-JP" sz="2800" dirty="0">
                <a:solidFill>
                  <a:srgbClr val="0000FF"/>
                </a:solidFill>
                <a:latin typeface="Arial" panose="020B0604020202020204" pitchFamily="34" charset="0"/>
                <a:cs typeface="Arial" panose="020B0604020202020204" pitchFamily="34" charset="0"/>
              </a:rPr>
              <a:t>2019</a:t>
            </a:r>
            <a:r>
              <a:rPr lang="ja-JP" altLang="en-US" sz="2800" dirty="0">
                <a:solidFill>
                  <a:srgbClr val="0000FF"/>
                </a:solidFill>
                <a:latin typeface="Arial" panose="020B0604020202020204" pitchFamily="34" charset="0"/>
                <a:cs typeface="Arial" panose="020B0604020202020204" pitchFamily="34" charset="0"/>
              </a:rPr>
              <a:t>年</a:t>
            </a:r>
            <a:r>
              <a:rPr lang="en-US" altLang="ja-JP" sz="2800" dirty="0">
                <a:solidFill>
                  <a:srgbClr val="0000FF"/>
                </a:solidFill>
                <a:latin typeface="Arial" panose="020B0604020202020204" pitchFamily="34" charset="0"/>
                <a:cs typeface="Arial" panose="020B0604020202020204" pitchFamily="34" charset="0"/>
              </a:rPr>
              <a:t>7</a:t>
            </a:r>
            <a:r>
              <a:rPr lang="ja-JP" altLang="en-US" sz="2800" dirty="0">
                <a:solidFill>
                  <a:srgbClr val="0000FF"/>
                </a:solidFill>
                <a:latin typeface="Arial" panose="020B0604020202020204" pitchFamily="34" charset="0"/>
                <a:cs typeface="Arial" panose="020B0604020202020204" pitchFamily="34" charset="0"/>
              </a:rPr>
              <a:t>月</a:t>
            </a:r>
            <a:r>
              <a:rPr lang="en-US" altLang="ja-JP" sz="2800" dirty="0">
                <a:solidFill>
                  <a:srgbClr val="0000FF"/>
                </a:solidFill>
                <a:latin typeface="Arial" panose="020B0604020202020204" pitchFamily="34" charset="0"/>
                <a:cs typeface="Arial" panose="020B0604020202020204" pitchFamily="34" charset="0"/>
              </a:rPr>
              <a:t>1</a:t>
            </a:r>
            <a:r>
              <a:rPr lang="ja-JP" altLang="en-US" sz="2800" dirty="0">
                <a:solidFill>
                  <a:srgbClr val="0000FF"/>
                </a:solidFill>
                <a:latin typeface="Arial" panose="020B0604020202020204" pitchFamily="34" charset="0"/>
                <a:cs typeface="Arial" panose="020B0604020202020204" pitchFamily="34" charset="0"/>
              </a:rPr>
              <a:t>日運用開始</a:t>
            </a:r>
            <a:endParaRPr lang="en-US" altLang="ja-JP" sz="2800"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056F7B57-9796-4C87-8739-8E4A27240DBE}"/>
              </a:ext>
            </a:extLst>
          </p:cNvPr>
          <p:cNvPicPr>
            <a:picLocks noChangeAspect="1"/>
          </p:cNvPicPr>
          <p:nvPr/>
        </p:nvPicPr>
        <p:blipFill>
          <a:blip r:embed="rId3"/>
          <a:stretch>
            <a:fillRect/>
          </a:stretch>
        </p:blipFill>
        <p:spPr>
          <a:xfrm>
            <a:off x="4376936" y="4653136"/>
            <a:ext cx="5363156" cy="2288051"/>
          </a:xfrm>
          <a:prstGeom prst="rect">
            <a:avLst/>
          </a:prstGeom>
        </p:spPr>
      </p:pic>
      <p:pic>
        <p:nvPicPr>
          <p:cNvPr id="8" name="図 7">
            <a:extLst>
              <a:ext uri="{FF2B5EF4-FFF2-40B4-BE49-F238E27FC236}">
                <a16:creationId xmlns:a16="http://schemas.microsoft.com/office/drawing/2014/main" id="{321B186E-D59C-4E02-BC6C-AB9DCCE1D87A}"/>
              </a:ext>
            </a:extLst>
          </p:cNvPr>
          <p:cNvPicPr>
            <a:picLocks noChangeAspect="1"/>
          </p:cNvPicPr>
          <p:nvPr/>
        </p:nvPicPr>
        <p:blipFill>
          <a:blip r:embed="rId4"/>
          <a:stretch>
            <a:fillRect/>
          </a:stretch>
        </p:blipFill>
        <p:spPr>
          <a:xfrm>
            <a:off x="8634832" y="1595538"/>
            <a:ext cx="1213974" cy="747061"/>
          </a:xfrm>
          <a:prstGeom prst="rect">
            <a:avLst/>
          </a:prstGeom>
        </p:spPr>
      </p:pic>
      <p:sp>
        <p:nvSpPr>
          <p:cNvPr id="9" name="スライド番号プレースホルダー 3">
            <a:extLst>
              <a:ext uri="{FF2B5EF4-FFF2-40B4-BE49-F238E27FC236}">
                <a16:creationId xmlns:a16="http://schemas.microsoft.com/office/drawing/2014/main" id="{49A79FFC-E4A3-4D9D-B550-7B8CD31DF978}"/>
              </a:ext>
            </a:extLst>
          </p:cNvPr>
          <p:cNvSpPr>
            <a:spLocks noGrp="1"/>
          </p:cNvSpPr>
          <p:nvPr>
            <p:ph type="sldNum" sz="quarter" idx="12"/>
          </p:nvPr>
        </p:nvSpPr>
        <p:spPr>
          <a:xfrm>
            <a:off x="8177169" y="44624"/>
            <a:ext cx="1671637" cy="201901"/>
          </a:xfrm>
        </p:spPr>
        <p:txBody>
          <a:bodyPr/>
          <a:lstStyle/>
          <a:p>
            <a:pPr>
              <a:defRPr/>
            </a:pPr>
            <a:fld id="{7DD89C71-0615-4E40-897C-7484B9BE0857}" type="slidenum">
              <a:rPr lang="ja-JP" altLang="en-US"/>
              <a:pPr>
                <a:defRPr/>
              </a:pPr>
              <a:t>28</a:t>
            </a:fld>
            <a:endParaRPr lang="ja-JP" altLang="en-US" dirty="0"/>
          </a:p>
        </p:txBody>
      </p:sp>
    </p:spTree>
    <p:extLst>
      <p:ext uri="{BB962C8B-B14F-4D97-AF65-F5344CB8AC3E}">
        <p14:creationId xmlns:p14="http://schemas.microsoft.com/office/powerpoint/2010/main" val="1759875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8333" y="157697"/>
            <a:ext cx="9161941" cy="566211"/>
          </a:xfrm>
        </p:spPr>
        <p:txBody>
          <a:bodyPr>
            <a:noAutofit/>
          </a:bodyPr>
          <a:lstStyle/>
          <a:p>
            <a:r>
              <a:rPr lang="en-US" altLang="ja-JP" b="1" dirty="0">
                <a:latin typeface="Arial" panose="020B0604020202020204" pitchFamily="34" charset="0"/>
                <a:cs typeface="Arial" panose="020B0604020202020204" pitchFamily="34" charset="0"/>
              </a:rPr>
              <a:t>128xSSD’s: Single Fast File System</a:t>
            </a:r>
          </a:p>
        </p:txBody>
      </p:sp>
      <p:sp>
        <p:nvSpPr>
          <p:cNvPr id="4" name="スライド番号プレースホルダー 3"/>
          <p:cNvSpPr>
            <a:spLocks noGrp="1"/>
          </p:cNvSpPr>
          <p:nvPr>
            <p:ph type="sldNum" sz="quarter" idx="12"/>
          </p:nvPr>
        </p:nvSpPr>
        <p:spPr>
          <a:xfrm>
            <a:off x="7467602" y="9582"/>
            <a:ext cx="2057399" cy="248493"/>
          </a:xfrm>
        </p:spPr>
        <p:txBody>
          <a:bodyPr/>
          <a:lstStyle/>
          <a:p>
            <a:pPr defTabSz="457200">
              <a:defRPr/>
            </a:pPr>
            <a:fld id="{7DD89C71-0615-4E40-897C-7484B9BE0857}" type="slidenum">
              <a:rPr lang="ja-JP" altLang="en-US">
                <a:solidFill>
                  <a:prstClr val="black">
                    <a:tint val="75000"/>
                  </a:prstClr>
                </a:solidFill>
                <a:latin typeface="Arial" charset="0"/>
              </a:rPr>
              <a:pPr defTabSz="457200">
                <a:defRPr/>
              </a:pPr>
              <a:t>29</a:t>
            </a:fld>
            <a:endParaRPr lang="ja-JP" altLang="en-US" dirty="0">
              <a:solidFill>
                <a:prstClr val="black">
                  <a:tint val="75000"/>
                </a:prstClr>
              </a:solidFill>
              <a:latin typeface="Arial" charset="0"/>
            </a:endParaRPr>
          </a:p>
        </p:txBody>
      </p:sp>
      <p:pic>
        <p:nvPicPr>
          <p:cNvPr id="5" name="図 4">
            <a:extLst>
              <a:ext uri="{FF2B5EF4-FFF2-40B4-BE49-F238E27FC236}">
                <a16:creationId xmlns:a16="http://schemas.microsoft.com/office/drawing/2014/main" id="{F8D283F9-398B-42E9-89DB-4F0C9E1490E5}"/>
              </a:ext>
            </a:extLst>
          </p:cNvPr>
          <p:cNvPicPr>
            <a:picLocks noChangeAspect="1"/>
          </p:cNvPicPr>
          <p:nvPr/>
        </p:nvPicPr>
        <p:blipFill>
          <a:blip r:embed="rId3"/>
          <a:stretch>
            <a:fillRect/>
          </a:stretch>
        </p:blipFill>
        <p:spPr>
          <a:xfrm>
            <a:off x="572889" y="934545"/>
            <a:ext cx="5329196" cy="2273563"/>
          </a:xfrm>
          <a:prstGeom prst="rect">
            <a:avLst/>
          </a:prstGeom>
        </p:spPr>
      </p:pic>
      <p:cxnSp>
        <p:nvCxnSpPr>
          <p:cNvPr id="7" name="直線矢印コネクタ 6">
            <a:extLst>
              <a:ext uri="{FF2B5EF4-FFF2-40B4-BE49-F238E27FC236}">
                <a16:creationId xmlns:a16="http://schemas.microsoft.com/office/drawing/2014/main" id="{A7984AE1-FE09-4767-9725-8ACA94E903EE}"/>
              </a:ext>
            </a:extLst>
          </p:cNvPr>
          <p:cNvCxnSpPr>
            <a:cxnSpLocks/>
          </p:cNvCxnSpPr>
          <p:nvPr/>
        </p:nvCxnSpPr>
        <p:spPr>
          <a:xfrm>
            <a:off x="5288298" y="2835926"/>
            <a:ext cx="456702" cy="582818"/>
          </a:xfrm>
          <a:prstGeom prst="straightConnector1">
            <a:avLst/>
          </a:prstGeom>
          <a:ln w="76200">
            <a:solidFill>
              <a:srgbClr val="0099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683DCE7A-FB3E-462F-9F00-E6EC7158782E}"/>
              </a:ext>
            </a:extLst>
          </p:cNvPr>
          <p:cNvGrpSpPr/>
          <p:nvPr/>
        </p:nvGrpSpPr>
        <p:grpSpPr>
          <a:xfrm>
            <a:off x="814974" y="3539650"/>
            <a:ext cx="1213434" cy="1220384"/>
            <a:chOff x="737140" y="3975277"/>
            <a:chExt cx="1213434" cy="1220384"/>
          </a:xfrm>
        </p:grpSpPr>
        <p:pic>
          <p:nvPicPr>
            <p:cNvPr id="10" name="図 9">
              <a:extLst>
                <a:ext uri="{FF2B5EF4-FFF2-40B4-BE49-F238E27FC236}">
                  <a16:creationId xmlns:a16="http://schemas.microsoft.com/office/drawing/2014/main" id="{AF5BF30D-3B8F-44BB-A3F6-A336EC8B40FF}"/>
                </a:ext>
              </a:extLst>
            </p:cNvPr>
            <p:cNvPicPr>
              <a:picLocks noChangeAspect="1"/>
            </p:cNvPicPr>
            <p:nvPr/>
          </p:nvPicPr>
          <p:blipFill>
            <a:blip r:embed="rId4"/>
            <a:stretch>
              <a:fillRect/>
            </a:stretch>
          </p:blipFill>
          <p:spPr>
            <a:xfrm>
              <a:off x="737140" y="3975277"/>
              <a:ext cx="618574" cy="827206"/>
            </a:xfrm>
            <a:prstGeom prst="rect">
              <a:avLst/>
            </a:prstGeom>
          </p:spPr>
        </p:pic>
        <p:pic>
          <p:nvPicPr>
            <p:cNvPr id="11" name="図 10">
              <a:extLst>
                <a:ext uri="{FF2B5EF4-FFF2-40B4-BE49-F238E27FC236}">
                  <a16:creationId xmlns:a16="http://schemas.microsoft.com/office/drawing/2014/main" id="{7816B5FF-6AE9-4AD4-B67E-47F8138E35E7}"/>
                </a:ext>
              </a:extLst>
            </p:cNvPr>
            <p:cNvPicPr>
              <a:picLocks noChangeAspect="1"/>
            </p:cNvPicPr>
            <p:nvPr/>
          </p:nvPicPr>
          <p:blipFill>
            <a:blip r:embed="rId4"/>
            <a:stretch>
              <a:fillRect/>
            </a:stretch>
          </p:blipFill>
          <p:spPr>
            <a:xfrm>
              <a:off x="1332000" y="3975277"/>
              <a:ext cx="618574" cy="827206"/>
            </a:xfrm>
            <a:prstGeom prst="rect">
              <a:avLst/>
            </a:prstGeom>
          </p:spPr>
        </p:pic>
        <p:sp>
          <p:nvSpPr>
            <p:cNvPr id="12" name="四角形: 角を丸くする 11">
              <a:extLst>
                <a:ext uri="{FF2B5EF4-FFF2-40B4-BE49-F238E27FC236}">
                  <a16:creationId xmlns:a16="http://schemas.microsoft.com/office/drawing/2014/main" id="{25BC0782-BBA7-400E-90B0-18F0E998E164}"/>
                </a:ext>
              </a:extLst>
            </p:cNvPr>
            <p:cNvSpPr/>
            <p:nvPr/>
          </p:nvSpPr>
          <p:spPr>
            <a:xfrm>
              <a:off x="737140" y="4804809"/>
              <a:ext cx="1213434" cy="39085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400" b="1" dirty="0">
                  <a:solidFill>
                    <a:srgbClr val="FFFFFF"/>
                  </a:solidFill>
                  <a:latin typeface="Arial"/>
                  <a:ea typeface="ＭＳ Ｐゴシック"/>
                </a:rPr>
                <a:t>SSD</a:t>
              </a:r>
              <a:endParaRPr lang="ja-JP" altLang="en-US" sz="2400" b="1" dirty="0">
                <a:solidFill>
                  <a:srgbClr val="FFFFFF"/>
                </a:solidFill>
                <a:latin typeface="Arial"/>
                <a:ea typeface="ＭＳ Ｐゴシック"/>
              </a:endParaRPr>
            </a:p>
          </p:txBody>
        </p:sp>
      </p:grpSp>
      <p:grpSp>
        <p:nvGrpSpPr>
          <p:cNvPr id="17" name="グループ化 16">
            <a:extLst>
              <a:ext uri="{FF2B5EF4-FFF2-40B4-BE49-F238E27FC236}">
                <a16:creationId xmlns:a16="http://schemas.microsoft.com/office/drawing/2014/main" id="{1DC1886B-B926-4016-928B-9D59FF1224A6}"/>
              </a:ext>
            </a:extLst>
          </p:cNvPr>
          <p:cNvGrpSpPr/>
          <p:nvPr/>
        </p:nvGrpSpPr>
        <p:grpSpPr>
          <a:xfrm>
            <a:off x="2115445" y="3539650"/>
            <a:ext cx="1213434" cy="1220384"/>
            <a:chOff x="737140" y="3975277"/>
            <a:chExt cx="1213434" cy="1220384"/>
          </a:xfrm>
        </p:grpSpPr>
        <p:pic>
          <p:nvPicPr>
            <p:cNvPr id="18" name="図 17">
              <a:extLst>
                <a:ext uri="{FF2B5EF4-FFF2-40B4-BE49-F238E27FC236}">
                  <a16:creationId xmlns:a16="http://schemas.microsoft.com/office/drawing/2014/main" id="{5CD96A03-BDC7-4432-B384-E5204368F0AA}"/>
                </a:ext>
              </a:extLst>
            </p:cNvPr>
            <p:cNvPicPr>
              <a:picLocks noChangeAspect="1"/>
            </p:cNvPicPr>
            <p:nvPr/>
          </p:nvPicPr>
          <p:blipFill>
            <a:blip r:embed="rId4"/>
            <a:stretch>
              <a:fillRect/>
            </a:stretch>
          </p:blipFill>
          <p:spPr>
            <a:xfrm>
              <a:off x="737140" y="3975277"/>
              <a:ext cx="618574" cy="827206"/>
            </a:xfrm>
            <a:prstGeom prst="rect">
              <a:avLst/>
            </a:prstGeom>
          </p:spPr>
        </p:pic>
        <p:pic>
          <p:nvPicPr>
            <p:cNvPr id="19" name="図 18">
              <a:extLst>
                <a:ext uri="{FF2B5EF4-FFF2-40B4-BE49-F238E27FC236}">
                  <a16:creationId xmlns:a16="http://schemas.microsoft.com/office/drawing/2014/main" id="{D209EA12-3E5B-4625-8B0D-3D936A1A2F5A}"/>
                </a:ext>
              </a:extLst>
            </p:cNvPr>
            <p:cNvPicPr>
              <a:picLocks noChangeAspect="1"/>
            </p:cNvPicPr>
            <p:nvPr/>
          </p:nvPicPr>
          <p:blipFill>
            <a:blip r:embed="rId4"/>
            <a:stretch>
              <a:fillRect/>
            </a:stretch>
          </p:blipFill>
          <p:spPr>
            <a:xfrm>
              <a:off x="1332000" y="3975277"/>
              <a:ext cx="618574" cy="827206"/>
            </a:xfrm>
            <a:prstGeom prst="rect">
              <a:avLst/>
            </a:prstGeom>
          </p:spPr>
        </p:pic>
        <p:sp>
          <p:nvSpPr>
            <p:cNvPr id="20" name="四角形: 角を丸くする 19">
              <a:extLst>
                <a:ext uri="{FF2B5EF4-FFF2-40B4-BE49-F238E27FC236}">
                  <a16:creationId xmlns:a16="http://schemas.microsoft.com/office/drawing/2014/main" id="{AEDAF01F-0F78-4A04-AD11-02686343BF44}"/>
                </a:ext>
              </a:extLst>
            </p:cNvPr>
            <p:cNvSpPr/>
            <p:nvPr/>
          </p:nvSpPr>
          <p:spPr>
            <a:xfrm>
              <a:off x="737140" y="4804809"/>
              <a:ext cx="1213434" cy="39085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400" b="1" dirty="0">
                  <a:solidFill>
                    <a:srgbClr val="FFFFFF"/>
                  </a:solidFill>
                  <a:latin typeface="Arial"/>
                  <a:ea typeface="ＭＳ Ｐゴシック"/>
                </a:rPr>
                <a:t>SSD</a:t>
              </a:r>
              <a:endParaRPr lang="ja-JP" altLang="en-US" sz="2400" b="1" dirty="0">
                <a:solidFill>
                  <a:srgbClr val="FFFFFF"/>
                </a:solidFill>
                <a:latin typeface="Arial"/>
                <a:ea typeface="ＭＳ Ｐゴシック"/>
              </a:endParaRPr>
            </a:p>
          </p:txBody>
        </p:sp>
      </p:grpSp>
      <p:grpSp>
        <p:nvGrpSpPr>
          <p:cNvPr id="21" name="グループ化 20">
            <a:extLst>
              <a:ext uri="{FF2B5EF4-FFF2-40B4-BE49-F238E27FC236}">
                <a16:creationId xmlns:a16="http://schemas.microsoft.com/office/drawing/2014/main" id="{4689C425-FE07-4082-BDCD-2407DD18D45A}"/>
              </a:ext>
            </a:extLst>
          </p:cNvPr>
          <p:cNvGrpSpPr/>
          <p:nvPr/>
        </p:nvGrpSpPr>
        <p:grpSpPr>
          <a:xfrm>
            <a:off x="3426551" y="3551689"/>
            <a:ext cx="1213434" cy="1220384"/>
            <a:chOff x="737140" y="3975277"/>
            <a:chExt cx="1213434" cy="1220384"/>
          </a:xfrm>
        </p:grpSpPr>
        <p:pic>
          <p:nvPicPr>
            <p:cNvPr id="22" name="図 21">
              <a:extLst>
                <a:ext uri="{FF2B5EF4-FFF2-40B4-BE49-F238E27FC236}">
                  <a16:creationId xmlns:a16="http://schemas.microsoft.com/office/drawing/2014/main" id="{B7775056-586D-40B7-9687-5AA0945DF362}"/>
                </a:ext>
              </a:extLst>
            </p:cNvPr>
            <p:cNvPicPr>
              <a:picLocks noChangeAspect="1"/>
            </p:cNvPicPr>
            <p:nvPr/>
          </p:nvPicPr>
          <p:blipFill>
            <a:blip r:embed="rId4"/>
            <a:stretch>
              <a:fillRect/>
            </a:stretch>
          </p:blipFill>
          <p:spPr>
            <a:xfrm>
              <a:off x="737140" y="3975277"/>
              <a:ext cx="618574" cy="827206"/>
            </a:xfrm>
            <a:prstGeom prst="rect">
              <a:avLst/>
            </a:prstGeom>
          </p:spPr>
        </p:pic>
        <p:pic>
          <p:nvPicPr>
            <p:cNvPr id="23" name="図 22">
              <a:extLst>
                <a:ext uri="{FF2B5EF4-FFF2-40B4-BE49-F238E27FC236}">
                  <a16:creationId xmlns:a16="http://schemas.microsoft.com/office/drawing/2014/main" id="{95D9DBDF-4957-4AB7-BCED-36D978E16951}"/>
                </a:ext>
              </a:extLst>
            </p:cNvPr>
            <p:cNvPicPr>
              <a:picLocks noChangeAspect="1"/>
            </p:cNvPicPr>
            <p:nvPr/>
          </p:nvPicPr>
          <p:blipFill>
            <a:blip r:embed="rId4"/>
            <a:stretch>
              <a:fillRect/>
            </a:stretch>
          </p:blipFill>
          <p:spPr>
            <a:xfrm>
              <a:off x="1332000" y="3975277"/>
              <a:ext cx="618574" cy="827206"/>
            </a:xfrm>
            <a:prstGeom prst="rect">
              <a:avLst/>
            </a:prstGeom>
          </p:spPr>
        </p:pic>
        <p:sp>
          <p:nvSpPr>
            <p:cNvPr id="24" name="四角形: 角を丸くする 23">
              <a:extLst>
                <a:ext uri="{FF2B5EF4-FFF2-40B4-BE49-F238E27FC236}">
                  <a16:creationId xmlns:a16="http://schemas.microsoft.com/office/drawing/2014/main" id="{31A1771C-7081-4087-AE03-00A43E1E9947}"/>
                </a:ext>
              </a:extLst>
            </p:cNvPr>
            <p:cNvSpPr/>
            <p:nvPr/>
          </p:nvSpPr>
          <p:spPr>
            <a:xfrm>
              <a:off x="737140" y="4804809"/>
              <a:ext cx="1213434" cy="39085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400" b="1" dirty="0">
                  <a:solidFill>
                    <a:srgbClr val="FFFFFF"/>
                  </a:solidFill>
                  <a:latin typeface="Arial"/>
                  <a:ea typeface="ＭＳ Ｐゴシック"/>
                </a:rPr>
                <a:t>SSD</a:t>
              </a:r>
              <a:endParaRPr lang="ja-JP" altLang="en-US" sz="2400" b="1" dirty="0">
                <a:solidFill>
                  <a:srgbClr val="FFFFFF"/>
                </a:solidFill>
                <a:latin typeface="Arial"/>
                <a:ea typeface="ＭＳ Ｐゴシック"/>
              </a:endParaRPr>
            </a:p>
          </p:txBody>
        </p:sp>
      </p:grpSp>
      <p:grpSp>
        <p:nvGrpSpPr>
          <p:cNvPr id="25" name="グループ化 24">
            <a:extLst>
              <a:ext uri="{FF2B5EF4-FFF2-40B4-BE49-F238E27FC236}">
                <a16:creationId xmlns:a16="http://schemas.microsoft.com/office/drawing/2014/main" id="{71ADDFA8-DFE4-47E4-BB93-301E5AA720FA}"/>
              </a:ext>
            </a:extLst>
          </p:cNvPr>
          <p:cNvGrpSpPr/>
          <p:nvPr/>
        </p:nvGrpSpPr>
        <p:grpSpPr>
          <a:xfrm>
            <a:off x="4737657" y="3563728"/>
            <a:ext cx="1213434" cy="1220384"/>
            <a:chOff x="737140" y="3975277"/>
            <a:chExt cx="1213434" cy="1220384"/>
          </a:xfrm>
        </p:grpSpPr>
        <p:pic>
          <p:nvPicPr>
            <p:cNvPr id="26" name="図 25">
              <a:extLst>
                <a:ext uri="{FF2B5EF4-FFF2-40B4-BE49-F238E27FC236}">
                  <a16:creationId xmlns:a16="http://schemas.microsoft.com/office/drawing/2014/main" id="{7417A206-16DE-4248-9A80-6E0681773D02}"/>
                </a:ext>
              </a:extLst>
            </p:cNvPr>
            <p:cNvPicPr>
              <a:picLocks noChangeAspect="1"/>
            </p:cNvPicPr>
            <p:nvPr/>
          </p:nvPicPr>
          <p:blipFill>
            <a:blip r:embed="rId4"/>
            <a:stretch>
              <a:fillRect/>
            </a:stretch>
          </p:blipFill>
          <p:spPr>
            <a:xfrm>
              <a:off x="737140" y="3975277"/>
              <a:ext cx="618574" cy="827206"/>
            </a:xfrm>
            <a:prstGeom prst="rect">
              <a:avLst/>
            </a:prstGeom>
          </p:spPr>
        </p:pic>
        <p:pic>
          <p:nvPicPr>
            <p:cNvPr id="27" name="図 26">
              <a:extLst>
                <a:ext uri="{FF2B5EF4-FFF2-40B4-BE49-F238E27FC236}">
                  <a16:creationId xmlns:a16="http://schemas.microsoft.com/office/drawing/2014/main" id="{8E691F7A-B8B6-4486-8368-E0F75B79C330}"/>
                </a:ext>
              </a:extLst>
            </p:cNvPr>
            <p:cNvPicPr>
              <a:picLocks noChangeAspect="1"/>
            </p:cNvPicPr>
            <p:nvPr/>
          </p:nvPicPr>
          <p:blipFill>
            <a:blip r:embed="rId4"/>
            <a:stretch>
              <a:fillRect/>
            </a:stretch>
          </p:blipFill>
          <p:spPr>
            <a:xfrm>
              <a:off x="1332000" y="3975277"/>
              <a:ext cx="618574" cy="827206"/>
            </a:xfrm>
            <a:prstGeom prst="rect">
              <a:avLst/>
            </a:prstGeom>
          </p:spPr>
        </p:pic>
        <p:sp>
          <p:nvSpPr>
            <p:cNvPr id="28" name="四角形: 角を丸くする 27">
              <a:extLst>
                <a:ext uri="{FF2B5EF4-FFF2-40B4-BE49-F238E27FC236}">
                  <a16:creationId xmlns:a16="http://schemas.microsoft.com/office/drawing/2014/main" id="{749D09DC-FC03-4193-B963-3A948C006572}"/>
                </a:ext>
              </a:extLst>
            </p:cNvPr>
            <p:cNvSpPr/>
            <p:nvPr/>
          </p:nvSpPr>
          <p:spPr>
            <a:xfrm>
              <a:off x="737140" y="4804809"/>
              <a:ext cx="1213434" cy="39085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400" b="1" dirty="0">
                  <a:solidFill>
                    <a:srgbClr val="FFFFFF"/>
                  </a:solidFill>
                  <a:latin typeface="Arial"/>
                  <a:ea typeface="ＭＳ Ｐゴシック"/>
                </a:rPr>
                <a:t>SSD</a:t>
              </a:r>
              <a:endParaRPr lang="ja-JP" altLang="en-US" sz="2400" b="1" dirty="0">
                <a:solidFill>
                  <a:srgbClr val="FFFFFF"/>
                </a:solidFill>
                <a:latin typeface="Arial"/>
                <a:ea typeface="ＭＳ Ｐゴシック"/>
              </a:endParaRPr>
            </a:p>
          </p:txBody>
        </p:sp>
      </p:grpSp>
      <p:grpSp>
        <p:nvGrpSpPr>
          <p:cNvPr id="29" name="グループ化 28">
            <a:extLst>
              <a:ext uri="{FF2B5EF4-FFF2-40B4-BE49-F238E27FC236}">
                <a16:creationId xmlns:a16="http://schemas.microsoft.com/office/drawing/2014/main" id="{F9F9255C-6A9B-4FEB-B1D7-5D06AC97AE7B}"/>
              </a:ext>
            </a:extLst>
          </p:cNvPr>
          <p:cNvGrpSpPr/>
          <p:nvPr/>
        </p:nvGrpSpPr>
        <p:grpSpPr>
          <a:xfrm>
            <a:off x="6574974" y="3589001"/>
            <a:ext cx="1213434" cy="1220384"/>
            <a:chOff x="737140" y="3975277"/>
            <a:chExt cx="1213434" cy="1220384"/>
          </a:xfrm>
        </p:grpSpPr>
        <p:pic>
          <p:nvPicPr>
            <p:cNvPr id="30" name="図 29">
              <a:extLst>
                <a:ext uri="{FF2B5EF4-FFF2-40B4-BE49-F238E27FC236}">
                  <a16:creationId xmlns:a16="http://schemas.microsoft.com/office/drawing/2014/main" id="{A7F72043-1B94-404E-84ED-65578F9C2A2E}"/>
                </a:ext>
              </a:extLst>
            </p:cNvPr>
            <p:cNvPicPr>
              <a:picLocks noChangeAspect="1"/>
            </p:cNvPicPr>
            <p:nvPr/>
          </p:nvPicPr>
          <p:blipFill>
            <a:blip r:embed="rId4"/>
            <a:stretch>
              <a:fillRect/>
            </a:stretch>
          </p:blipFill>
          <p:spPr>
            <a:xfrm>
              <a:off x="737140" y="3975277"/>
              <a:ext cx="618574" cy="827206"/>
            </a:xfrm>
            <a:prstGeom prst="rect">
              <a:avLst/>
            </a:prstGeom>
          </p:spPr>
        </p:pic>
        <p:pic>
          <p:nvPicPr>
            <p:cNvPr id="31" name="図 30">
              <a:extLst>
                <a:ext uri="{FF2B5EF4-FFF2-40B4-BE49-F238E27FC236}">
                  <a16:creationId xmlns:a16="http://schemas.microsoft.com/office/drawing/2014/main" id="{4E5AACB1-1C2C-4620-8ED5-44FFFC03A591}"/>
                </a:ext>
              </a:extLst>
            </p:cNvPr>
            <p:cNvPicPr>
              <a:picLocks noChangeAspect="1"/>
            </p:cNvPicPr>
            <p:nvPr/>
          </p:nvPicPr>
          <p:blipFill>
            <a:blip r:embed="rId4"/>
            <a:stretch>
              <a:fillRect/>
            </a:stretch>
          </p:blipFill>
          <p:spPr>
            <a:xfrm>
              <a:off x="1332000" y="3975277"/>
              <a:ext cx="618574" cy="827206"/>
            </a:xfrm>
            <a:prstGeom prst="rect">
              <a:avLst/>
            </a:prstGeom>
          </p:spPr>
        </p:pic>
        <p:sp>
          <p:nvSpPr>
            <p:cNvPr id="32" name="四角形: 角を丸くする 31">
              <a:extLst>
                <a:ext uri="{FF2B5EF4-FFF2-40B4-BE49-F238E27FC236}">
                  <a16:creationId xmlns:a16="http://schemas.microsoft.com/office/drawing/2014/main" id="{1C0F315E-3776-4F53-8253-80A858A336D4}"/>
                </a:ext>
              </a:extLst>
            </p:cNvPr>
            <p:cNvSpPr/>
            <p:nvPr/>
          </p:nvSpPr>
          <p:spPr>
            <a:xfrm>
              <a:off x="737140" y="4804809"/>
              <a:ext cx="1213434" cy="39085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400" b="1" dirty="0">
                  <a:solidFill>
                    <a:srgbClr val="FFFFFF"/>
                  </a:solidFill>
                  <a:latin typeface="Arial"/>
                  <a:ea typeface="ＭＳ Ｐゴシック"/>
                </a:rPr>
                <a:t>SSD</a:t>
              </a:r>
              <a:endParaRPr lang="ja-JP" altLang="en-US" sz="2400" b="1" dirty="0">
                <a:solidFill>
                  <a:srgbClr val="FFFFFF"/>
                </a:solidFill>
                <a:latin typeface="Arial"/>
                <a:ea typeface="ＭＳ Ｐゴシック"/>
              </a:endParaRPr>
            </a:p>
          </p:txBody>
        </p:sp>
      </p:grpSp>
      <p:grpSp>
        <p:nvGrpSpPr>
          <p:cNvPr id="33" name="グループ化 32">
            <a:extLst>
              <a:ext uri="{FF2B5EF4-FFF2-40B4-BE49-F238E27FC236}">
                <a16:creationId xmlns:a16="http://schemas.microsoft.com/office/drawing/2014/main" id="{4086CA7F-8E33-416D-81E4-DE01DC7040EE}"/>
              </a:ext>
            </a:extLst>
          </p:cNvPr>
          <p:cNvGrpSpPr/>
          <p:nvPr/>
        </p:nvGrpSpPr>
        <p:grpSpPr>
          <a:xfrm>
            <a:off x="7886080" y="3601040"/>
            <a:ext cx="1213434" cy="1220384"/>
            <a:chOff x="737140" y="3975277"/>
            <a:chExt cx="1213434" cy="1220384"/>
          </a:xfrm>
        </p:grpSpPr>
        <p:pic>
          <p:nvPicPr>
            <p:cNvPr id="34" name="図 33">
              <a:extLst>
                <a:ext uri="{FF2B5EF4-FFF2-40B4-BE49-F238E27FC236}">
                  <a16:creationId xmlns:a16="http://schemas.microsoft.com/office/drawing/2014/main" id="{FCEA29F9-DC97-4AC3-A203-9DE31CC6B359}"/>
                </a:ext>
              </a:extLst>
            </p:cNvPr>
            <p:cNvPicPr>
              <a:picLocks noChangeAspect="1"/>
            </p:cNvPicPr>
            <p:nvPr/>
          </p:nvPicPr>
          <p:blipFill>
            <a:blip r:embed="rId4"/>
            <a:stretch>
              <a:fillRect/>
            </a:stretch>
          </p:blipFill>
          <p:spPr>
            <a:xfrm>
              <a:off x="737140" y="3975277"/>
              <a:ext cx="618574" cy="827206"/>
            </a:xfrm>
            <a:prstGeom prst="rect">
              <a:avLst/>
            </a:prstGeom>
          </p:spPr>
        </p:pic>
        <p:pic>
          <p:nvPicPr>
            <p:cNvPr id="35" name="図 34">
              <a:extLst>
                <a:ext uri="{FF2B5EF4-FFF2-40B4-BE49-F238E27FC236}">
                  <a16:creationId xmlns:a16="http://schemas.microsoft.com/office/drawing/2014/main" id="{BA70E60F-63DE-4E4D-B94A-3266ED552FA4}"/>
                </a:ext>
              </a:extLst>
            </p:cNvPr>
            <p:cNvPicPr>
              <a:picLocks noChangeAspect="1"/>
            </p:cNvPicPr>
            <p:nvPr/>
          </p:nvPicPr>
          <p:blipFill>
            <a:blip r:embed="rId4"/>
            <a:stretch>
              <a:fillRect/>
            </a:stretch>
          </p:blipFill>
          <p:spPr>
            <a:xfrm>
              <a:off x="1332000" y="3975277"/>
              <a:ext cx="618574" cy="827206"/>
            </a:xfrm>
            <a:prstGeom prst="rect">
              <a:avLst/>
            </a:prstGeom>
          </p:spPr>
        </p:pic>
        <p:sp>
          <p:nvSpPr>
            <p:cNvPr id="36" name="四角形: 角を丸くする 35">
              <a:extLst>
                <a:ext uri="{FF2B5EF4-FFF2-40B4-BE49-F238E27FC236}">
                  <a16:creationId xmlns:a16="http://schemas.microsoft.com/office/drawing/2014/main" id="{89DC5AEE-D750-48B0-BFFD-D43DADF3064B}"/>
                </a:ext>
              </a:extLst>
            </p:cNvPr>
            <p:cNvSpPr/>
            <p:nvPr/>
          </p:nvSpPr>
          <p:spPr>
            <a:xfrm>
              <a:off x="737140" y="4804809"/>
              <a:ext cx="1213434" cy="390852"/>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400" b="1" dirty="0">
                  <a:solidFill>
                    <a:srgbClr val="FFFFFF"/>
                  </a:solidFill>
                  <a:latin typeface="Arial"/>
                  <a:ea typeface="ＭＳ Ｐゴシック"/>
                </a:rPr>
                <a:t>SSD</a:t>
              </a:r>
              <a:endParaRPr lang="ja-JP" altLang="en-US" sz="2400" b="1" dirty="0">
                <a:solidFill>
                  <a:srgbClr val="FFFFFF"/>
                </a:solidFill>
                <a:latin typeface="Arial"/>
                <a:ea typeface="ＭＳ Ｐゴシック"/>
              </a:endParaRPr>
            </a:p>
          </p:txBody>
        </p:sp>
      </p:grpSp>
      <p:sp>
        <p:nvSpPr>
          <p:cNvPr id="41" name="正方形/長方形 40">
            <a:extLst>
              <a:ext uri="{FF2B5EF4-FFF2-40B4-BE49-F238E27FC236}">
                <a16:creationId xmlns:a16="http://schemas.microsoft.com/office/drawing/2014/main" id="{4C608AC9-E1A1-4483-8AD2-495019E34A13}"/>
              </a:ext>
            </a:extLst>
          </p:cNvPr>
          <p:cNvSpPr/>
          <p:nvPr/>
        </p:nvSpPr>
        <p:spPr>
          <a:xfrm>
            <a:off x="5926975" y="3953253"/>
            <a:ext cx="71664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ja-JP" altLang="en-US" sz="2800" dirty="0">
                <a:solidFill>
                  <a:srgbClr val="000000"/>
                </a:solidFill>
                <a:latin typeface="Arial"/>
                <a:ea typeface="ＭＳ Ｐゴシック"/>
              </a:rPr>
              <a:t>・・・</a:t>
            </a:r>
          </a:p>
        </p:txBody>
      </p:sp>
      <p:cxnSp>
        <p:nvCxnSpPr>
          <p:cNvPr id="43" name="直線コネクタ 42">
            <a:extLst>
              <a:ext uri="{FF2B5EF4-FFF2-40B4-BE49-F238E27FC236}">
                <a16:creationId xmlns:a16="http://schemas.microsoft.com/office/drawing/2014/main" id="{C27DE6EF-EEBA-43FD-A57E-1ABE4D8CDF11}"/>
              </a:ext>
            </a:extLst>
          </p:cNvPr>
          <p:cNvCxnSpPr>
            <a:cxnSpLocks/>
          </p:cNvCxnSpPr>
          <p:nvPr/>
        </p:nvCxnSpPr>
        <p:spPr>
          <a:xfrm>
            <a:off x="1409834" y="5192034"/>
            <a:ext cx="7071106"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7ABC207-C87A-475E-A8DA-C2740A20DD02}"/>
              </a:ext>
            </a:extLst>
          </p:cNvPr>
          <p:cNvCxnSpPr>
            <a:cxnSpLocks/>
          </p:cNvCxnSpPr>
          <p:nvPr/>
        </p:nvCxnSpPr>
        <p:spPr>
          <a:xfrm flipV="1">
            <a:off x="1433548" y="4760034"/>
            <a:ext cx="0" cy="432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D4D3FF3-FD43-4966-835B-D22B44ADDFA7}"/>
              </a:ext>
            </a:extLst>
          </p:cNvPr>
          <p:cNvCxnSpPr>
            <a:cxnSpLocks/>
          </p:cNvCxnSpPr>
          <p:nvPr/>
        </p:nvCxnSpPr>
        <p:spPr>
          <a:xfrm flipV="1">
            <a:off x="2686974" y="4768318"/>
            <a:ext cx="0" cy="432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A5C497F-FD64-4C88-BDCE-69236D261625}"/>
              </a:ext>
            </a:extLst>
          </p:cNvPr>
          <p:cNvCxnSpPr>
            <a:cxnSpLocks/>
          </p:cNvCxnSpPr>
          <p:nvPr/>
        </p:nvCxnSpPr>
        <p:spPr>
          <a:xfrm flipV="1">
            <a:off x="4054974" y="4776602"/>
            <a:ext cx="0" cy="432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2DE3E55-DE6E-4EEB-957E-E53DC149FC1D}"/>
              </a:ext>
            </a:extLst>
          </p:cNvPr>
          <p:cNvCxnSpPr>
            <a:cxnSpLocks/>
          </p:cNvCxnSpPr>
          <p:nvPr/>
        </p:nvCxnSpPr>
        <p:spPr>
          <a:xfrm flipV="1">
            <a:off x="5350974" y="4784886"/>
            <a:ext cx="0" cy="432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F3774E8-4796-469F-BB8B-286131FF6650}"/>
              </a:ext>
            </a:extLst>
          </p:cNvPr>
          <p:cNvCxnSpPr>
            <a:cxnSpLocks/>
          </p:cNvCxnSpPr>
          <p:nvPr/>
        </p:nvCxnSpPr>
        <p:spPr>
          <a:xfrm flipV="1">
            <a:off x="7150974" y="4793170"/>
            <a:ext cx="0" cy="432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AC5A7AA-DC59-4C8F-B52F-050DD4219215}"/>
              </a:ext>
            </a:extLst>
          </p:cNvPr>
          <p:cNvCxnSpPr>
            <a:cxnSpLocks/>
          </p:cNvCxnSpPr>
          <p:nvPr/>
        </p:nvCxnSpPr>
        <p:spPr>
          <a:xfrm flipV="1">
            <a:off x="8518974" y="4801454"/>
            <a:ext cx="0" cy="432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D86E4E33-7104-489E-B7C0-E7B9228B12DF}"/>
              </a:ext>
            </a:extLst>
          </p:cNvPr>
          <p:cNvSpPr/>
          <p:nvPr/>
        </p:nvSpPr>
        <p:spPr>
          <a:xfrm>
            <a:off x="3285318" y="1993392"/>
            <a:ext cx="2002980" cy="859608"/>
          </a:xfrm>
          <a:prstGeom prst="rect">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ja-JP" altLang="en-US">
              <a:solidFill>
                <a:srgbClr val="FFFFFF"/>
              </a:solidFill>
              <a:latin typeface="Arial"/>
              <a:ea typeface="ＭＳ Ｐゴシック"/>
            </a:endParaRPr>
          </a:p>
        </p:txBody>
      </p:sp>
      <p:sp>
        <p:nvSpPr>
          <p:cNvPr id="57" name="正方形/長方形 56">
            <a:extLst>
              <a:ext uri="{FF2B5EF4-FFF2-40B4-BE49-F238E27FC236}">
                <a16:creationId xmlns:a16="http://schemas.microsoft.com/office/drawing/2014/main" id="{2B85BAE3-E532-4863-A1EE-8168ECDBEB85}"/>
              </a:ext>
            </a:extLst>
          </p:cNvPr>
          <p:cNvSpPr/>
          <p:nvPr/>
        </p:nvSpPr>
        <p:spPr>
          <a:xfrm>
            <a:off x="683994" y="3425036"/>
            <a:ext cx="8575986" cy="1965738"/>
          </a:xfrm>
          <a:prstGeom prst="rect">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ja-JP" altLang="en-US">
              <a:solidFill>
                <a:srgbClr val="FFFFFF"/>
              </a:solidFill>
              <a:latin typeface="Arial"/>
              <a:ea typeface="ＭＳ Ｐゴシック"/>
            </a:endParaRPr>
          </a:p>
        </p:txBody>
      </p:sp>
      <p:sp>
        <p:nvSpPr>
          <p:cNvPr id="59" name="円柱 58">
            <a:extLst>
              <a:ext uri="{FF2B5EF4-FFF2-40B4-BE49-F238E27FC236}">
                <a16:creationId xmlns:a16="http://schemas.microsoft.com/office/drawing/2014/main" id="{D22C1B94-5D88-4554-8102-E0163AEAED17}"/>
              </a:ext>
            </a:extLst>
          </p:cNvPr>
          <p:cNvSpPr/>
          <p:nvPr/>
        </p:nvSpPr>
        <p:spPr>
          <a:xfrm>
            <a:off x="1651640" y="5738402"/>
            <a:ext cx="6602721" cy="889607"/>
          </a:xfrm>
          <a:prstGeom prst="can">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altLang="ja-JP" sz="2800" b="1" dirty="0">
                <a:solidFill>
                  <a:srgbClr val="FFFFFF"/>
                </a:solidFill>
                <a:latin typeface="Arial"/>
                <a:ea typeface="ＭＳ Ｐゴシック"/>
              </a:rPr>
              <a:t>Single Fast File System with 200+ TB</a:t>
            </a:r>
            <a:endParaRPr lang="ja-JP" altLang="en-US" sz="2800" b="1" dirty="0">
              <a:solidFill>
                <a:srgbClr val="FFFFFF"/>
              </a:solidFill>
              <a:latin typeface="Arial"/>
              <a:ea typeface="ＭＳ Ｐゴシック"/>
            </a:endParaRPr>
          </a:p>
        </p:txBody>
      </p:sp>
      <p:pic>
        <p:nvPicPr>
          <p:cNvPr id="60" name="図 59">
            <a:extLst>
              <a:ext uri="{FF2B5EF4-FFF2-40B4-BE49-F238E27FC236}">
                <a16:creationId xmlns:a16="http://schemas.microsoft.com/office/drawing/2014/main" id="{F388A444-4F82-40F1-8DFC-627F0E445CF9}"/>
              </a:ext>
            </a:extLst>
          </p:cNvPr>
          <p:cNvPicPr>
            <a:picLocks noChangeAspect="1"/>
          </p:cNvPicPr>
          <p:nvPr/>
        </p:nvPicPr>
        <p:blipFill>
          <a:blip r:embed="rId5"/>
          <a:stretch>
            <a:fillRect/>
          </a:stretch>
        </p:blipFill>
        <p:spPr>
          <a:xfrm>
            <a:off x="8000728" y="2475501"/>
            <a:ext cx="1218075" cy="749585"/>
          </a:xfrm>
          <a:prstGeom prst="rect">
            <a:avLst/>
          </a:prstGeom>
        </p:spPr>
      </p:pic>
    </p:spTree>
    <p:extLst>
      <p:ext uri="{BB962C8B-B14F-4D97-AF65-F5344CB8AC3E}">
        <p14:creationId xmlns:p14="http://schemas.microsoft.com/office/powerpoint/2010/main" val="109406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727" y="116210"/>
            <a:ext cx="9940926" cy="720079"/>
          </a:xfrm>
        </p:spPr>
        <p:txBody>
          <a:bodyPr/>
          <a:lstStyle/>
          <a:p>
            <a:pPr eaLnBrk="1" hangingPunct="1"/>
            <a:r>
              <a:rPr lang="ja-JP" altLang="en-US" b="1" dirty="0"/>
              <a:t>お願い等</a:t>
            </a:r>
            <a:endParaRPr lang="ja-JP" altLang="en-US" sz="2800" dirty="0"/>
          </a:p>
        </p:txBody>
      </p:sp>
      <p:sp>
        <p:nvSpPr>
          <p:cNvPr id="35843" name="Rectangle 3"/>
          <p:cNvSpPr>
            <a:spLocks noGrp="1" noChangeArrowheads="1"/>
          </p:cNvSpPr>
          <p:nvPr>
            <p:ph type="body" idx="1"/>
          </p:nvPr>
        </p:nvSpPr>
        <p:spPr>
          <a:xfrm>
            <a:off x="-23927" y="836289"/>
            <a:ext cx="9906000" cy="2232248"/>
          </a:xfrm>
        </p:spPr>
        <p:txBody>
          <a:bodyPr/>
          <a:lstStyle/>
          <a:p>
            <a:pPr eaLnBrk="1" hangingPunct="1">
              <a:spcBef>
                <a:spcPts val="600"/>
              </a:spcBef>
            </a:pPr>
            <a:r>
              <a:rPr lang="ja-JP" altLang="en-US" dirty="0"/>
              <a:t>ハンズオンのための</a:t>
            </a:r>
            <a:r>
              <a:rPr lang="en-US" altLang="ja-JP" dirty="0"/>
              <a:t>PC</a:t>
            </a:r>
            <a:r>
              <a:rPr lang="ja-JP" altLang="en-US" dirty="0"/>
              <a:t>，</a:t>
            </a:r>
            <a:r>
              <a:rPr lang="en-US" altLang="ja-JP" dirty="0"/>
              <a:t>Zoom</a:t>
            </a:r>
            <a:r>
              <a:rPr lang="ja-JP" altLang="en-US" dirty="0"/>
              <a:t>及びスパコンへ接続するためのネットワーク環境は各受講者でご準備ください。</a:t>
            </a:r>
          </a:p>
          <a:p>
            <a:pPr eaLnBrk="1" hangingPunct="1">
              <a:spcBef>
                <a:spcPts val="600"/>
              </a:spcBef>
            </a:pPr>
            <a:r>
              <a:rPr lang="en-US" altLang="ja-JP" dirty="0"/>
              <a:t>PC</a:t>
            </a:r>
            <a:r>
              <a:rPr lang="ja-JP" altLang="en-US" dirty="0"/>
              <a:t>は </a:t>
            </a:r>
            <a:r>
              <a:rPr lang="en-US" altLang="ja-JP" dirty="0"/>
              <a:t>Windows/Microsoft Update</a:t>
            </a:r>
            <a:r>
              <a:rPr lang="ja-JP" altLang="en-US" dirty="0"/>
              <a:t>，</a:t>
            </a:r>
            <a:r>
              <a:rPr lang="en-US" altLang="ja-JP" dirty="0"/>
              <a:t>Apple Security Update</a:t>
            </a:r>
            <a:r>
              <a:rPr lang="ja-JP" altLang="en-US" dirty="0"/>
              <a:t>などで最新のセキュリティアップデートを行ってください。</a:t>
            </a:r>
            <a:endParaRPr lang="en-US" altLang="ja-JP" dirty="0"/>
          </a:p>
          <a:p>
            <a:pPr eaLnBrk="1" hangingPunct="1">
              <a:spcBef>
                <a:spcPts val="600"/>
              </a:spcBef>
            </a:pPr>
            <a:r>
              <a:rPr lang="ja-JP" altLang="en-US" dirty="0"/>
              <a:t>必ずウィルス対策ソフトウェアをインストールし，ウィルス検索を実行して問題がないことを事前に確認してから受講してください。</a:t>
            </a:r>
            <a:endParaRPr lang="en-US" altLang="ja-JP" dirty="0"/>
          </a:p>
          <a:p>
            <a:pPr lvl="1" eaLnBrk="1" hangingPunct="1">
              <a:spcBef>
                <a:spcPts val="600"/>
              </a:spcBef>
            </a:pPr>
            <a:r>
              <a:rPr lang="ja-JP" altLang="en-US" dirty="0"/>
              <a:t>セキュリティ対策未実施の場合はオンライン講習会受講を認めません。</a:t>
            </a:r>
          </a:p>
          <a:p>
            <a:pPr eaLnBrk="1" hangingPunct="1">
              <a:spcBef>
                <a:spcPts val="600"/>
              </a:spcBef>
            </a:pPr>
            <a:r>
              <a:rPr lang="en-US" altLang="ja-JP" dirty="0"/>
              <a:t>OS</a:t>
            </a:r>
            <a:r>
              <a:rPr lang="ja-JP" altLang="en-US" dirty="0"/>
              <a:t>は、</a:t>
            </a:r>
            <a:r>
              <a:rPr lang="en-US" altLang="ja-JP" dirty="0"/>
              <a:t>Windows</a:t>
            </a:r>
            <a:r>
              <a:rPr lang="ja-JP" altLang="en-US" dirty="0"/>
              <a:t>、</a:t>
            </a:r>
            <a:r>
              <a:rPr lang="en-US" altLang="ja-JP" dirty="0"/>
              <a:t>Mac</a:t>
            </a:r>
            <a:r>
              <a:rPr lang="ja-JP" altLang="en-US" dirty="0"/>
              <a:t>どちらでも構いませんが、</a:t>
            </a:r>
            <a:r>
              <a:rPr lang="en-US" altLang="ja-JP" dirty="0"/>
              <a:t>SSH</a:t>
            </a:r>
            <a:r>
              <a:rPr lang="ja-JP" altLang="en-US" dirty="0"/>
              <a:t>を用いてセンターのスーパーコンピューターへ接続ができることが必要です（後述）。</a:t>
            </a:r>
          </a:p>
          <a:p>
            <a:pPr eaLnBrk="1" hangingPunct="1">
              <a:spcBef>
                <a:spcPts val="600"/>
              </a:spcBef>
            </a:pPr>
            <a:r>
              <a:rPr lang="ja-JP" altLang="en-US" dirty="0">
                <a:solidFill>
                  <a:srgbClr val="FF0000"/>
                </a:solidFill>
              </a:rPr>
              <a:t>演習の実施に当たり，受講生</a:t>
            </a:r>
            <a:r>
              <a:rPr lang="ja-JP" altLang="en-US" dirty="0" smtClean="0">
                <a:solidFill>
                  <a:srgbClr val="FF0000"/>
                </a:solidFill>
              </a:rPr>
              <a:t>に東京大学情報基盤センター</a:t>
            </a:r>
            <a:r>
              <a:rPr lang="ja-JP" altLang="en-US" dirty="0">
                <a:solidFill>
                  <a:srgbClr val="FF0000"/>
                </a:solidFill>
              </a:rPr>
              <a:t>のスーパーコンピューターを</a:t>
            </a:r>
            <a:r>
              <a:rPr lang="en-US" altLang="ja-JP" dirty="0">
                <a:solidFill>
                  <a:srgbClr val="FF0000"/>
                </a:solidFill>
              </a:rPr>
              <a:t>1</a:t>
            </a:r>
            <a:r>
              <a:rPr lang="ja-JP" altLang="en-US" dirty="0">
                <a:solidFill>
                  <a:srgbClr val="FF0000"/>
                </a:solidFill>
              </a:rPr>
              <a:t>月間利用できる無料アカウント（お試しアカウント）を発行します。</a:t>
            </a:r>
            <a:r>
              <a:rPr lang="ja-JP" altLang="en-US" dirty="0"/>
              <a:t/>
            </a:r>
            <a:br>
              <a:rPr lang="ja-JP" altLang="en-US" dirty="0"/>
            </a:br>
            <a:r>
              <a:rPr lang="ja-JP" altLang="en-US" dirty="0"/>
              <a:t>　</a:t>
            </a:r>
            <a:endParaRPr lang="en-US" altLang="ja-JP"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a:t>
            </a:fld>
            <a:endParaRPr lang="en-US" altLang="ja-JP" sz="1000"/>
          </a:p>
        </p:txBody>
      </p:sp>
    </p:spTree>
    <p:extLst>
      <p:ext uri="{BB962C8B-B14F-4D97-AF65-F5344CB8AC3E}">
        <p14:creationId xmlns:p14="http://schemas.microsoft.com/office/powerpoint/2010/main" val="2243161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207DF93-01D5-4D3E-84A7-3335917F7116}"/>
              </a:ext>
            </a:extLst>
          </p:cNvPr>
          <p:cNvPicPr>
            <a:picLocks noChangeAspect="1"/>
          </p:cNvPicPr>
          <p:nvPr/>
        </p:nvPicPr>
        <p:blipFill>
          <a:blip r:embed="rId3"/>
          <a:stretch>
            <a:fillRect/>
          </a:stretch>
        </p:blipFill>
        <p:spPr>
          <a:xfrm>
            <a:off x="5359866" y="4196169"/>
            <a:ext cx="3749250" cy="2804439"/>
          </a:xfrm>
          <a:prstGeom prst="rect">
            <a:avLst/>
          </a:prstGeom>
        </p:spPr>
      </p:pic>
      <p:sp>
        <p:nvSpPr>
          <p:cNvPr id="2" name="タイトル 1"/>
          <p:cNvSpPr>
            <a:spLocks noGrp="1"/>
          </p:cNvSpPr>
          <p:nvPr>
            <p:ph type="title"/>
          </p:nvPr>
        </p:nvSpPr>
        <p:spPr>
          <a:xfrm>
            <a:off x="372030" y="308804"/>
            <a:ext cx="9161941" cy="566211"/>
          </a:xfrm>
        </p:spPr>
        <p:txBody>
          <a:bodyPr>
            <a:noAutofit/>
          </a:bodyPr>
          <a:lstStyle/>
          <a:p>
            <a:r>
              <a:rPr lang="en-US" altLang="ja-JP" b="1" dirty="0">
                <a:latin typeface="Arial" panose="020B0604020202020204" pitchFamily="34" charset="0"/>
                <a:cs typeface="Arial" panose="020B0604020202020204" pitchFamily="34" charset="0"/>
              </a:rPr>
              <a:t>Altair </a:t>
            </a:r>
            <a:r>
              <a:rPr lang="en-US" altLang="ja-JP" b="1" dirty="0" err="1">
                <a:latin typeface="Arial" panose="020B0604020202020204" pitchFamily="34" charset="0"/>
                <a:cs typeface="Arial" panose="020B0604020202020204" pitchFamily="34" charset="0"/>
              </a:rPr>
              <a:t>Hyperworks</a:t>
            </a:r>
            <a:endParaRPr lang="en-US" altLang="ja-JP" b="1"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72480" y="1136250"/>
            <a:ext cx="4477490" cy="1224000"/>
          </a:xfrm>
        </p:spPr>
        <p:txBody>
          <a:bodyPr/>
          <a:lstStyle/>
          <a:p>
            <a:pPr>
              <a:spcBef>
                <a:spcPts val="600"/>
              </a:spcBef>
            </a:pPr>
            <a:r>
              <a:rPr lang="ja-JP" altLang="en-US" dirty="0">
                <a:latin typeface="Arial" panose="020B0604020202020204" pitchFamily="34" charset="0"/>
                <a:cs typeface="Arial" panose="020B0604020202020204" pitchFamily="34" charset="0"/>
              </a:rPr>
              <a:t>汎用</a:t>
            </a:r>
            <a:r>
              <a:rPr lang="en-US" altLang="ja-JP" dirty="0">
                <a:latin typeface="Arial" panose="020B0604020202020204" pitchFamily="34" charset="0"/>
                <a:cs typeface="Arial" panose="020B0604020202020204" pitchFamily="34" charset="0"/>
              </a:rPr>
              <a:t>CAE</a:t>
            </a:r>
            <a:r>
              <a:rPr lang="ja-JP" altLang="en-US" dirty="0">
                <a:latin typeface="Arial" panose="020B0604020202020204" pitchFamily="34" charset="0"/>
                <a:cs typeface="Arial" panose="020B0604020202020204" pitchFamily="34" charset="0"/>
              </a:rPr>
              <a:t>コード群</a:t>
            </a:r>
            <a:endParaRPr lang="en-US" altLang="ja-JP" dirty="0">
              <a:latin typeface="Arial" panose="020B0604020202020204" pitchFamily="34" charset="0"/>
              <a:cs typeface="Arial" panose="020B0604020202020204" pitchFamily="34" charset="0"/>
            </a:endParaRPr>
          </a:p>
          <a:p>
            <a:pPr>
              <a:spcBef>
                <a:spcPts val="600"/>
              </a:spcBef>
            </a:pPr>
            <a:r>
              <a:rPr lang="ja-JP" altLang="en-US" dirty="0">
                <a:latin typeface="Arial" panose="020B0604020202020204" pitchFamily="34" charset="0"/>
                <a:cs typeface="Arial" panose="020B0604020202020204" pitchFamily="34" charset="0"/>
              </a:rPr>
              <a:t>現状では大学教職員・学生のみ無料で利用可能</a:t>
            </a:r>
            <a:endParaRPr lang="en-US" altLang="ja-JP" dirty="0">
              <a:latin typeface="Arial" panose="020B0604020202020204" pitchFamily="34" charset="0"/>
              <a:cs typeface="Arial" panose="020B0604020202020204" pitchFamily="34" charset="0"/>
            </a:endParaRPr>
          </a:p>
          <a:p>
            <a:pPr lvl="1">
              <a:spcBef>
                <a:spcPts val="600"/>
              </a:spcBef>
            </a:pPr>
            <a:r>
              <a:rPr lang="en-US" altLang="ja-JP" dirty="0" err="1">
                <a:latin typeface="Arial" panose="020B0604020202020204" pitchFamily="34" charset="0"/>
                <a:cs typeface="Arial" panose="020B0604020202020204" pitchFamily="34" charset="0"/>
              </a:rPr>
              <a:t>Reerbush</a:t>
            </a:r>
            <a:endParaRPr lang="en-US" altLang="ja-JP" dirty="0">
              <a:latin typeface="Arial" panose="020B0604020202020204" pitchFamily="34" charset="0"/>
              <a:cs typeface="Arial" panose="020B0604020202020204" pitchFamily="34" charset="0"/>
            </a:endParaRPr>
          </a:p>
          <a:p>
            <a:pPr lvl="1">
              <a:spcBef>
                <a:spcPts val="600"/>
              </a:spcBef>
            </a:pPr>
            <a:r>
              <a:rPr lang="en-US" altLang="ja-JP" dirty="0">
                <a:latin typeface="Arial" panose="020B0604020202020204" pitchFamily="34" charset="0"/>
                <a:cs typeface="Arial" panose="020B0604020202020204" pitchFamily="34" charset="0"/>
              </a:rPr>
              <a:t>OBCX</a:t>
            </a:r>
          </a:p>
          <a:p>
            <a:pPr>
              <a:spcBef>
                <a:spcPts val="600"/>
              </a:spcBef>
            </a:pPr>
            <a:r>
              <a:rPr lang="ja-JP" altLang="en-US" dirty="0">
                <a:latin typeface="Arial" panose="020B0604020202020204" pitchFamily="34" charset="0"/>
                <a:cs typeface="Arial" panose="020B0604020202020204" pitchFamily="34" charset="0"/>
              </a:rPr>
              <a:t>公的研究機関，企業利用者はライセンスを取得すれば利用可能</a:t>
            </a:r>
            <a:endParaRPr lang="en-US" altLang="ja-JP"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a:xfrm>
            <a:off x="7467601" y="6603612"/>
            <a:ext cx="2057399" cy="248493"/>
          </a:xfrm>
        </p:spPr>
        <p:txBody>
          <a:bodyPr/>
          <a:lstStyle/>
          <a:p>
            <a:pPr defTabSz="457200">
              <a:defRPr/>
            </a:pPr>
            <a:fld id="{7DD89C71-0615-4E40-897C-7484B9BE0857}" type="slidenum">
              <a:rPr lang="ja-JP" altLang="en-US">
                <a:solidFill>
                  <a:prstClr val="black">
                    <a:tint val="75000"/>
                  </a:prstClr>
                </a:solidFill>
                <a:latin typeface="Arial" charset="0"/>
              </a:rPr>
              <a:pPr defTabSz="457200">
                <a:defRPr/>
              </a:pPr>
              <a:t>30</a:t>
            </a:fld>
            <a:endParaRPr lang="ja-JP" altLang="en-US" dirty="0">
              <a:solidFill>
                <a:prstClr val="black">
                  <a:tint val="75000"/>
                </a:prstClr>
              </a:solidFill>
              <a:latin typeface="Arial" charset="0"/>
            </a:endParaRPr>
          </a:p>
        </p:txBody>
      </p:sp>
      <p:pic>
        <p:nvPicPr>
          <p:cNvPr id="5" name="図 4">
            <a:extLst>
              <a:ext uri="{FF2B5EF4-FFF2-40B4-BE49-F238E27FC236}">
                <a16:creationId xmlns:a16="http://schemas.microsoft.com/office/drawing/2014/main" id="{45841297-D04E-45DF-8EB6-071B39DC06FE}"/>
              </a:ext>
            </a:extLst>
          </p:cNvPr>
          <p:cNvPicPr>
            <a:picLocks noChangeAspect="1"/>
          </p:cNvPicPr>
          <p:nvPr/>
        </p:nvPicPr>
        <p:blipFill>
          <a:blip r:embed="rId4"/>
          <a:stretch>
            <a:fillRect/>
          </a:stretch>
        </p:blipFill>
        <p:spPr>
          <a:xfrm>
            <a:off x="5017665" y="1125000"/>
            <a:ext cx="4392000" cy="2470500"/>
          </a:xfrm>
          <a:prstGeom prst="rect">
            <a:avLst/>
          </a:prstGeom>
        </p:spPr>
      </p:pic>
    </p:spTree>
    <p:extLst>
      <p:ext uri="{BB962C8B-B14F-4D97-AF65-F5344CB8AC3E}">
        <p14:creationId xmlns:p14="http://schemas.microsoft.com/office/powerpoint/2010/main" val="180546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08484" y="980728"/>
            <a:ext cx="9289032" cy="1584176"/>
          </a:xfrm>
        </p:spPr>
        <p:txBody>
          <a:bodyPr/>
          <a:lstStyle/>
          <a:p>
            <a:pPr eaLnBrk="1" hangingPunct="1">
              <a:spcBef>
                <a:spcPts val="600"/>
              </a:spcBef>
            </a:pPr>
            <a:r>
              <a:rPr lang="en-US" altLang="ja-JP" sz="4000" dirty="0">
                <a:solidFill>
                  <a:schemeClr val="bg1"/>
                </a:solidFill>
              </a:rPr>
              <a:t>PC</a:t>
            </a:r>
            <a:r>
              <a:rPr lang="ja-JP" altLang="en-US" sz="4000" dirty="0">
                <a:solidFill>
                  <a:schemeClr val="bg1"/>
                </a:solidFill>
              </a:rPr>
              <a:t>上のソフトウェア類の準備</a:t>
            </a:r>
            <a:endParaRPr lang="en-US" altLang="ja-JP" sz="4000" dirty="0">
              <a:solidFill>
                <a:schemeClr val="bg1"/>
              </a:solidFill>
            </a:endParaRPr>
          </a:p>
          <a:p>
            <a:pPr eaLnBrk="1" hangingPunct="1">
              <a:spcBef>
                <a:spcPts val="600"/>
              </a:spcBef>
            </a:pPr>
            <a:r>
              <a:rPr lang="ja-JP" altLang="en-US" sz="4000" dirty="0">
                <a:solidFill>
                  <a:schemeClr val="bg1"/>
                </a:solidFill>
              </a:rPr>
              <a:t>東大情報基盤センターのスパコン</a:t>
            </a:r>
            <a:endParaRPr lang="en-US" altLang="ja-JP" sz="4000" dirty="0">
              <a:solidFill>
                <a:schemeClr val="bg1"/>
              </a:solidFill>
            </a:endParaRPr>
          </a:p>
          <a:p>
            <a:pPr eaLnBrk="1" hangingPunct="1">
              <a:spcBef>
                <a:spcPts val="600"/>
              </a:spcBef>
            </a:pPr>
            <a:r>
              <a:rPr lang="ja-JP" altLang="en-US" sz="4000" b="1" dirty="0">
                <a:solidFill>
                  <a:srgbClr val="FFFF00"/>
                </a:solidFill>
              </a:rPr>
              <a:t>スパコンへのログイン</a:t>
            </a:r>
            <a:endParaRPr lang="en-US" altLang="ja-JP" sz="4000" b="1" dirty="0">
              <a:solidFill>
                <a:srgbClr val="FFFF00"/>
              </a:solidFill>
            </a:endParaRPr>
          </a:p>
          <a:p>
            <a:pPr eaLnBrk="1" hangingPunct="1">
              <a:spcBef>
                <a:spcPts val="600"/>
              </a:spcBef>
            </a:pPr>
            <a:r>
              <a:rPr lang="ja-JP" altLang="en-US" sz="4000" dirty="0">
                <a:solidFill>
                  <a:schemeClr val="bg1"/>
                </a:solidFill>
              </a:rPr>
              <a:t>ログインしたら・・・</a:t>
            </a:r>
            <a:br>
              <a:rPr lang="ja-JP" altLang="en-US" sz="4000" dirty="0">
                <a:solidFill>
                  <a:schemeClr val="bg1"/>
                </a:solidFill>
              </a:rPr>
            </a:br>
            <a:r>
              <a:rPr lang="ja-JP" altLang="en-US" sz="4000" dirty="0">
                <a:solidFill>
                  <a:schemeClr val="bg1"/>
                </a:solidFill>
              </a:rPr>
              <a:t>　</a:t>
            </a:r>
            <a:endParaRPr lang="en-US" altLang="ja-JP" sz="4000" dirty="0">
              <a:solidFill>
                <a:schemeClr val="bg1"/>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solidFill>
                  <a:schemeClr val="bg1"/>
                </a:solidFill>
              </a:rPr>
              <a:pPr>
                <a:spcBef>
                  <a:spcPct val="0"/>
                </a:spcBef>
                <a:buFontTx/>
                <a:buNone/>
              </a:pPr>
              <a:t>31</a:t>
            </a:fld>
            <a:endParaRPr lang="en-US" altLang="ja-JP" sz="1000">
              <a:solidFill>
                <a:schemeClr val="bg1"/>
              </a:solidFill>
            </a:endParaRPr>
          </a:p>
        </p:txBody>
      </p:sp>
    </p:spTree>
    <p:extLst>
      <p:ext uri="{BB962C8B-B14F-4D97-AF65-F5344CB8AC3E}">
        <p14:creationId xmlns:p14="http://schemas.microsoft.com/office/powerpoint/2010/main" val="4047791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 y="116210"/>
            <a:ext cx="9940926" cy="720079"/>
          </a:xfrm>
        </p:spPr>
        <p:txBody>
          <a:bodyPr/>
          <a:lstStyle/>
          <a:p>
            <a:pPr eaLnBrk="1" hangingPunct="1"/>
            <a:r>
              <a:rPr lang="ja-JP" altLang="en-US" b="1" dirty="0"/>
              <a:t>スパコンへのログイン</a:t>
            </a:r>
            <a:endParaRPr lang="ja-JP" altLang="en-US" sz="2800" dirty="0"/>
          </a:p>
        </p:txBody>
      </p:sp>
      <p:sp>
        <p:nvSpPr>
          <p:cNvPr id="35843" name="Rectangle 3"/>
          <p:cNvSpPr>
            <a:spLocks noGrp="1" noChangeArrowheads="1"/>
          </p:cNvSpPr>
          <p:nvPr>
            <p:ph type="body" idx="1"/>
          </p:nvPr>
        </p:nvSpPr>
        <p:spPr>
          <a:xfrm>
            <a:off x="-15146" y="836289"/>
            <a:ext cx="9906000" cy="2232248"/>
          </a:xfrm>
        </p:spPr>
        <p:txBody>
          <a:bodyPr/>
          <a:lstStyle/>
          <a:p>
            <a:pPr eaLnBrk="1" hangingPunct="1">
              <a:spcBef>
                <a:spcPts val="400"/>
              </a:spcBef>
            </a:pPr>
            <a:r>
              <a:rPr lang="en-US" altLang="ja-JP" dirty="0"/>
              <a:t>SSH</a:t>
            </a:r>
            <a:r>
              <a:rPr lang="ja-JP" altLang="en-US" dirty="0"/>
              <a:t>公開鍵認証（</a:t>
            </a:r>
            <a:r>
              <a:rPr lang="en-US" altLang="ja-JP" dirty="0"/>
              <a:t>SSH Public Key Authentication, SSH=Secure Shell</a:t>
            </a:r>
            <a:r>
              <a:rPr lang="ja-JP" altLang="en-US" dirty="0"/>
              <a:t>）に基づく</a:t>
            </a:r>
            <a:endParaRPr lang="en-US" altLang="ja-JP" dirty="0"/>
          </a:p>
          <a:p>
            <a:pPr lvl="1" eaLnBrk="1" hangingPunct="1">
              <a:spcBef>
                <a:spcPts val="400"/>
              </a:spcBef>
            </a:pPr>
            <a:r>
              <a:rPr lang="ja-JP" altLang="en-US" dirty="0"/>
              <a:t>パスワード認証よりも安全，と言われている</a:t>
            </a:r>
            <a:endParaRPr lang="en-US" altLang="ja-JP" dirty="0"/>
          </a:p>
          <a:p>
            <a:pPr eaLnBrk="1" hangingPunct="1">
              <a:spcBef>
                <a:spcPts val="400"/>
              </a:spcBef>
            </a:pPr>
            <a:r>
              <a:rPr lang="ja-JP" altLang="en-US" dirty="0"/>
              <a:t>手順</a:t>
            </a:r>
            <a:endParaRPr lang="en-US" altLang="ja-JP" dirty="0"/>
          </a:p>
          <a:p>
            <a:pPr lvl="1" eaLnBrk="1" hangingPunct="1">
              <a:spcBef>
                <a:spcPts val="400"/>
              </a:spcBef>
            </a:pPr>
            <a:r>
              <a:rPr lang="en-US" altLang="ja-JP" b="1" dirty="0">
                <a:solidFill>
                  <a:srgbClr val="0000FF"/>
                </a:solidFill>
              </a:rPr>
              <a:t>Windows</a:t>
            </a:r>
            <a:r>
              <a:rPr lang="ja-JP" altLang="en-US" b="1" dirty="0">
                <a:solidFill>
                  <a:srgbClr val="0000FF"/>
                </a:solidFill>
              </a:rPr>
              <a:t>：</a:t>
            </a:r>
            <a:r>
              <a:rPr lang="en-US" altLang="ja-JP" b="1" dirty="0">
                <a:solidFill>
                  <a:srgbClr val="0000FF"/>
                </a:solidFill>
              </a:rPr>
              <a:t>Cygwin</a:t>
            </a:r>
            <a:r>
              <a:rPr lang="ja-JP" altLang="en-US" b="1" dirty="0">
                <a:solidFill>
                  <a:srgbClr val="0000FF"/>
                </a:solidFill>
              </a:rPr>
              <a:t>を立ち上げる，</a:t>
            </a:r>
            <a:r>
              <a:rPr lang="en-US" altLang="ja-JP" b="1" dirty="0">
                <a:solidFill>
                  <a:srgbClr val="0000FF"/>
                </a:solidFill>
              </a:rPr>
              <a:t>Mac</a:t>
            </a:r>
            <a:r>
              <a:rPr lang="ja-JP" altLang="en-US" b="1" dirty="0">
                <a:solidFill>
                  <a:srgbClr val="0000FF"/>
                </a:solidFill>
              </a:rPr>
              <a:t>・</a:t>
            </a:r>
            <a:r>
              <a:rPr lang="en-US" altLang="ja-JP" b="1" dirty="0">
                <a:solidFill>
                  <a:srgbClr val="0000FF"/>
                </a:solidFill>
              </a:rPr>
              <a:t>Unix</a:t>
            </a:r>
            <a:r>
              <a:rPr lang="ja-JP" altLang="en-US" b="1" dirty="0">
                <a:solidFill>
                  <a:srgbClr val="0000FF"/>
                </a:solidFill>
              </a:rPr>
              <a:t>：</a:t>
            </a:r>
            <a:r>
              <a:rPr lang="en-US" altLang="ja-JP" b="1" dirty="0">
                <a:solidFill>
                  <a:srgbClr val="0000FF"/>
                </a:solidFill>
              </a:rPr>
              <a:t>Terminal</a:t>
            </a:r>
            <a:r>
              <a:rPr lang="ja-JP" altLang="en-US" b="1" dirty="0">
                <a:solidFill>
                  <a:srgbClr val="0000FF"/>
                </a:solidFill>
              </a:rPr>
              <a:t>起動</a:t>
            </a:r>
            <a:endParaRPr lang="en-US" altLang="ja-JP" b="1" dirty="0">
              <a:solidFill>
                <a:srgbClr val="0000FF"/>
              </a:solidFill>
            </a:endParaRPr>
          </a:p>
          <a:p>
            <a:pPr lvl="1" eaLnBrk="1" hangingPunct="1">
              <a:spcBef>
                <a:spcPts val="400"/>
              </a:spcBef>
            </a:pPr>
            <a:r>
              <a:rPr lang="ja-JP" altLang="en-US" dirty="0"/>
              <a:t>①</a:t>
            </a:r>
            <a:r>
              <a:rPr lang="en-US" altLang="ja-JP" dirty="0"/>
              <a:t>PC</a:t>
            </a:r>
            <a:r>
              <a:rPr lang="ja-JP" altLang="en-US" dirty="0"/>
              <a:t>上で鍵（秘密鍵，公開鍵）を生成する</a:t>
            </a:r>
            <a:endParaRPr lang="en-US" altLang="ja-JP" dirty="0"/>
          </a:p>
          <a:p>
            <a:pPr lvl="2" eaLnBrk="1" hangingPunct="1">
              <a:spcBef>
                <a:spcPts val="400"/>
              </a:spcBef>
            </a:pPr>
            <a:r>
              <a:rPr lang="ja-JP" altLang="en-US" dirty="0"/>
              <a:t>秘密鍵，公開鍵</a:t>
            </a:r>
            <a:endParaRPr lang="en-US" altLang="ja-JP" dirty="0"/>
          </a:p>
          <a:p>
            <a:pPr lvl="2" eaLnBrk="1" hangingPunct="1">
              <a:spcBef>
                <a:spcPts val="400"/>
              </a:spcBef>
            </a:pPr>
            <a:r>
              <a:rPr lang="ja-JP" altLang="en-US" dirty="0">
                <a:highlight>
                  <a:srgbClr val="00FF00"/>
                </a:highlight>
              </a:rPr>
              <a:t>パスフレーズ（</a:t>
            </a:r>
            <a:r>
              <a:rPr lang="en-US" altLang="ja-JP" dirty="0">
                <a:highlight>
                  <a:srgbClr val="00FF00"/>
                </a:highlight>
              </a:rPr>
              <a:t>Passphrase</a:t>
            </a:r>
            <a:r>
              <a:rPr lang="ja-JP" altLang="en-US" dirty="0">
                <a:highlight>
                  <a:srgbClr val="00FF00"/>
                </a:highlight>
              </a:rPr>
              <a:t>）</a:t>
            </a:r>
            <a:r>
              <a:rPr lang="ja-JP" altLang="en-US" dirty="0"/>
              <a:t>：鍵認証のためのパスワード</a:t>
            </a:r>
            <a:endParaRPr lang="en-US" altLang="ja-JP" dirty="0"/>
          </a:p>
          <a:p>
            <a:pPr lvl="2" eaLnBrk="1" hangingPunct="1">
              <a:spcBef>
                <a:spcPts val="400"/>
              </a:spcBef>
            </a:pPr>
            <a:r>
              <a:rPr lang="ja-JP" altLang="en-US" b="1" dirty="0">
                <a:solidFill>
                  <a:srgbClr val="FF0000"/>
                </a:solidFill>
              </a:rPr>
              <a:t>「空のパスフレーズ（</a:t>
            </a:r>
            <a:r>
              <a:rPr lang="en-US" altLang="ja-JP" b="1" dirty="0">
                <a:solidFill>
                  <a:srgbClr val="FF0000"/>
                </a:solidFill>
              </a:rPr>
              <a:t>empty passphrase</a:t>
            </a:r>
            <a:r>
              <a:rPr lang="ja-JP" altLang="en-US" b="1" dirty="0">
                <a:solidFill>
                  <a:srgbClr val="FF0000"/>
                </a:solidFill>
              </a:rPr>
              <a:t>）」は禁止！</a:t>
            </a:r>
            <a:endParaRPr lang="en-US" altLang="ja-JP" b="1" dirty="0">
              <a:solidFill>
                <a:srgbClr val="FF0000"/>
              </a:solidFill>
            </a:endParaRPr>
          </a:p>
          <a:p>
            <a:pPr lvl="1" eaLnBrk="1" hangingPunct="1">
              <a:spcBef>
                <a:spcPts val="400"/>
              </a:spcBef>
            </a:pPr>
            <a:r>
              <a:rPr lang="ja-JP" altLang="en-US" dirty="0"/>
              <a:t>②スパコンポータルサイトにログインする</a:t>
            </a:r>
            <a:endParaRPr lang="en-US" altLang="ja-JP" dirty="0"/>
          </a:p>
          <a:p>
            <a:pPr lvl="2" eaLnBrk="1" hangingPunct="1">
              <a:spcBef>
                <a:spcPts val="400"/>
              </a:spcBef>
            </a:pPr>
            <a:r>
              <a:rPr lang="ja-JP" altLang="en-US" dirty="0"/>
              <a:t>センターから供給された</a:t>
            </a:r>
            <a:r>
              <a:rPr lang="ja-JP" altLang="en-US" dirty="0">
                <a:highlight>
                  <a:srgbClr val="FFCCFF"/>
                </a:highlight>
              </a:rPr>
              <a:t>利用者ＩＤ（</a:t>
            </a:r>
            <a:r>
              <a:rPr lang="en-US" altLang="ja-JP" dirty="0">
                <a:highlight>
                  <a:srgbClr val="FFCCFF"/>
                </a:highlight>
              </a:rPr>
              <a:t>t00XYZ</a:t>
            </a:r>
            <a:r>
              <a:rPr lang="ja-JP" altLang="en-US" dirty="0">
                <a:highlight>
                  <a:srgbClr val="FFCCFF"/>
                </a:highlight>
              </a:rPr>
              <a:t>）</a:t>
            </a:r>
            <a:r>
              <a:rPr lang="ja-JP" altLang="en-US" dirty="0"/>
              <a:t>と「初期パスワード」を使用</a:t>
            </a:r>
            <a:endParaRPr lang="en-US" altLang="ja-JP" dirty="0"/>
          </a:p>
          <a:p>
            <a:pPr lvl="2" eaLnBrk="1" hangingPunct="1">
              <a:spcBef>
                <a:spcPts val="400"/>
              </a:spcBef>
            </a:pPr>
            <a:r>
              <a:rPr lang="ja-JP" altLang="en-US" dirty="0"/>
              <a:t>ポータルサイトにログイン後，</a:t>
            </a:r>
            <a:r>
              <a:rPr lang="ja-JP" altLang="en-US" dirty="0">
                <a:highlight>
                  <a:srgbClr val="FFFF00"/>
                </a:highlight>
              </a:rPr>
              <a:t>パスワード（</a:t>
            </a:r>
            <a:r>
              <a:rPr lang="en-US" altLang="ja-JP" dirty="0">
                <a:highlight>
                  <a:srgbClr val="FFFF00"/>
                </a:highlight>
              </a:rPr>
              <a:t>Password</a:t>
            </a:r>
            <a:r>
              <a:rPr lang="ja-JP" altLang="en-US" dirty="0">
                <a:highlight>
                  <a:srgbClr val="FFFF00"/>
                </a:highlight>
              </a:rPr>
              <a:t>）</a:t>
            </a:r>
            <a:r>
              <a:rPr lang="ja-JP" altLang="en-US" dirty="0"/>
              <a:t>変更を求められる，字数，使用文字等に色々規則があるので注意すること</a:t>
            </a:r>
            <a:endParaRPr lang="en-US" altLang="ja-JP" dirty="0"/>
          </a:p>
          <a:p>
            <a:pPr lvl="1" eaLnBrk="1" hangingPunct="1">
              <a:spcBef>
                <a:spcPts val="400"/>
              </a:spcBef>
            </a:pPr>
            <a:r>
              <a:rPr lang="ja-JP" altLang="en-US" dirty="0"/>
              <a:t>③スパコンポータルサイトに「公開鍵」を登録する</a:t>
            </a:r>
            <a:endParaRPr lang="en-US" altLang="ja-JP" dirty="0"/>
          </a:p>
          <a:p>
            <a:pPr lvl="1" eaLnBrk="1" hangingPunct="1">
              <a:spcBef>
                <a:spcPts val="400"/>
              </a:spcBef>
            </a:pPr>
            <a:r>
              <a:rPr lang="ja-JP" altLang="en-US" dirty="0"/>
              <a:t>④ＰＣから</a:t>
            </a:r>
            <a:r>
              <a:rPr lang="en-US" altLang="ja-JP" dirty="0" err="1"/>
              <a:t>ssh</a:t>
            </a:r>
            <a:r>
              <a:rPr lang="ja-JP" altLang="en-US" dirty="0"/>
              <a:t>によってスパコンにログインする</a:t>
            </a:r>
            <a:endParaRPr lang="en-US" altLang="ja-JP"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32</a:t>
            </a:fld>
            <a:endParaRPr lang="en-US" altLang="ja-JP" sz="1000"/>
          </a:p>
        </p:txBody>
      </p:sp>
    </p:spTree>
    <p:extLst>
      <p:ext uri="{BB962C8B-B14F-4D97-AF65-F5344CB8AC3E}">
        <p14:creationId xmlns:p14="http://schemas.microsoft.com/office/powerpoint/2010/main" val="3874438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16210"/>
            <a:ext cx="9906000" cy="720079"/>
          </a:xfrm>
        </p:spPr>
        <p:txBody>
          <a:bodyPr/>
          <a:lstStyle/>
          <a:p>
            <a:pPr eaLnBrk="1" hangingPunct="1"/>
            <a:r>
              <a:rPr lang="ja-JP" altLang="en-US" b="1" dirty="0"/>
              <a:t>①</a:t>
            </a:r>
            <a:r>
              <a:rPr lang="en-US" altLang="ja-JP" b="1" dirty="0"/>
              <a:t>PC</a:t>
            </a:r>
            <a:r>
              <a:rPr lang="ja-JP" altLang="en-US" b="1" dirty="0"/>
              <a:t>上で鍵（秘密鍵，公開鍵）を生成（</a:t>
            </a:r>
            <a:r>
              <a:rPr lang="en-US" altLang="ja-JP" b="1" dirty="0"/>
              <a:t>1/3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33</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151962" y="764704"/>
            <a:ext cx="9633196" cy="6217087"/>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-keygen -t </a:t>
            </a:r>
            <a:r>
              <a:rPr lang="en-US" altLang="ja-JP" sz="2000" b="1" dirty="0" err="1">
                <a:solidFill>
                  <a:srgbClr val="FFFF00"/>
                </a:solidFill>
                <a:latin typeface="ＭＳ ゴシック" panose="020B0609070205080204" pitchFamily="49" charset="-128"/>
                <a:ea typeface="ＭＳ ゴシック" panose="020B0609070205080204" pitchFamily="49" charset="-128"/>
              </a:rPr>
              <a:t>rsa</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r>
              <a:rPr lang="en-US" altLang="ja-JP" sz="2000" dirty="0">
                <a:solidFill>
                  <a:schemeClr val="bg1"/>
                </a:solidFill>
                <a:latin typeface="ＭＳ ゴシック" panose="020B0609070205080204" pitchFamily="49" charset="-128"/>
                <a:ea typeface="ＭＳ ゴシック" panose="020B0609070205080204" pitchFamily="49" charset="-128"/>
              </a:rPr>
              <a:t>Generating public/private </a:t>
            </a:r>
            <a:r>
              <a:rPr lang="en-US" altLang="ja-JP" sz="2000" dirty="0" err="1">
                <a:solidFill>
                  <a:schemeClr val="bg1"/>
                </a:solidFill>
                <a:latin typeface="ＭＳ ゴシック" panose="020B0609070205080204" pitchFamily="49" charset="-128"/>
                <a:ea typeface="ＭＳ ゴシック" panose="020B0609070205080204" pitchFamily="49" charset="-128"/>
              </a:rPr>
              <a:t>rsa</a:t>
            </a:r>
            <a:r>
              <a:rPr lang="en-US" altLang="ja-JP" sz="2000" dirty="0">
                <a:solidFill>
                  <a:schemeClr val="bg1"/>
                </a:solidFill>
                <a:latin typeface="ＭＳ ゴシック" panose="020B0609070205080204" pitchFamily="49" charset="-128"/>
                <a:ea typeface="ＭＳ ゴシック" panose="020B0609070205080204" pitchFamily="49" charset="-128"/>
              </a:rPr>
              <a:t> key pair.</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file in which to save the key (/home/user/.</a:t>
            </a:r>
            <a:r>
              <a:rPr lang="en-US" altLang="ja-JP" sz="2000" b="1" dirty="0" err="1">
                <a:solidFill>
                  <a:srgbClr val="00FFFF"/>
                </a:solidFill>
                <a:latin typeface="ＭＳ ゴシック" panose="020B0609070205080204" pitchFamily="49" charset="-128"/>
                <a:ea typeface="ＭＳ ゴシック" panose="020B0609070205080204" pitchFamily="49" charset="-128"/>
              </a:rPr>
              <a:t>ssh</a:t>
            </a:r>
            <a:r>
              <a:rPr lang="en-US" altLang="ja-JP" sz="2000" b="1" dirty="0">
                <a:solidFill>
                  <a:srgbClr val="00FFFF"/>
                </a:solidFill>
                <a:latin typeface="ＭＳ ゴシック" panose="020B0609070205080204" pitchFamily="49" charset="-128"/>
                <a:ea typeface="ＭＳ ゴシック" panose="020B0609070205080204" pitchFamily="49" charset="-128"/>
              </a:rPr>
              <a:t>/</a:t>
            </a:r>
            <a:r>
              <a:rPr lang="en-US" altLang="ja-JP" sz="2000" b="1" dirty="0" err="1">
                <a:solidFill>
                  <a:srgbClr val="00FFFF"/>
                </a:solidFill>
                <a:latin typeface="ＭＳ ゴシック" panose="020B0609070205080204" pitchFamily="49" charset="-128"/>
                <a:ea typeface="ＭＳ ゴシック" panose="020B0609070205080204" pitchFamily="49" charset="-128"/>
              </a:rPr>
              <a:t>id_rsa</a:t>
            </a:r>
            <a:r>
              <a:rPr lang="en-US" altLang="ja-JP" sz="2000" b="1" dirty="0">
                <a:solidFill>
                  <a:srgbClr val="00FFFF"/>
                </a:solidFill>
                <a:latin typeface="ＭＳ ゴシック" panose="020B0609070205080204" pitchFamily="49" charset="-128"/>
                <a:ea typeface="ＭＳ ゴシック" panose="020B0609070205080204" pitchFamily="49" charset="-128"/>
              </a:rPr>
              <a:t>): </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passphrase (empty for no passphrase):</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same passphrase again:</a:t>
            </a:r>
          </a:p>
          <a:p>
            <a:pPr>
              <a:lnSpc>
                <a:spcPct val="110000"/>
              </a:lnSpc>
            </a:pPr>
            <a:r>
              <a:rPr lang="en-US" altLang="ja-JP" sz="2000" dirty="0">
                <a:solidFill>
                  <a:schemeClr val="bg1"/>
                </a:solidFill>
                <a:latin typeface="ＭＳ ゴシック" panose="020B0609070205080204" pitchFamily="49" charset="-128"/>
                <a:ea typeface="ＭＳ ゴシック" panose="020B0609070205080204" pitchFamily="49" charset="-128"/>
              </a:rPr>
              <a:t>Your identification has been saved in /home/user/.</a:t>
            </a:r>
            <a:r>
              <a:rPr lang="en-US" altLang="ja-JP" sz="2000" dirty="0" err="1">
                <a:solidFill>
                  <a:schemeClr val="bg1"/>
                </a:solidFill>
                <a:latin typeface="ＭＳ ゴシック" panose="020B0609070205080204" pitchFamily="49" charset="-128"/>
                <a:ea typeface="ＭＳ ゴシック" panose="020B0609070205080204" pitchFamily="49" charset="-128"/>
              </a:rPr>
              <a:t>ssh</a:t>
            </a:r>
            <a:r>
              <a:rPr lang="en-US" altLang="ja-JP" sz="2000" dirty="0">
                <a:solidFill>
                  <a:schemeClr val="bg1"/>
                </a:solidFill>
                <a:latin typeface="ＭＳ ゴシック" panose="020B0609070205080204" pitchFamily="49" charset="-128"/>
                <a:ea typeface="ＭＳ ゴシック" panose="020B0609070205080204" pitchFamily="49" charset="-128"/>
              </a:rPr>
              <a:t>/</a:t>
            </a:r>
            <a:r>
              <a:rPr lang="en-US" altLang="ja-JP" sz="2000" dirty="0" err="1">
                <a:solidFill>
                  <a:schemeClr val="bg1"/>
                </a:solidFill>
                <a:latin typeface="ＭＳ ゴシック" panose="020B0609070205080204" pitchFamily="49" charset="-128"/>
                <a:ea typeface="ＭＳ ゴシック" panose="020B0609070205080204" pitchFamily="49" charset="-128"/>
              </a:rPr>
              <a:t>id_rsa</a:t>
            </a:r>
            <a:r>
              <a:rPr lang="en-US" altLang="ja-JP" sz="2000" dirty="0">
                <a:solidFill>
                  <a:schemeClr val="bg1"/>
                </a:solidFill>
                <a:latin typeface="ＭＳ ゴシック" panose="020B0609070205080204" pitchFamily="49" charset="-128"/>
                <a:ea typeface="ＭＳ ゴシック" panose="020B0609070205080204" pitchFamily="49" charset="-128"/>
              </a:rPr>
              <a:t>.</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Your public key has been saved in /home/user/.</a:t>
            </a:r>
            <a:r>
              <a:rPr lang="en-US" altLang="ja-JP" sz="2000" dirty="0" err="1">
                <a:solidFill>
                  <a:schemeClr val="bg1"/>
                </a:solidFill>
                <a:latin typeface="ＭＳ ゴシック" panose="020B0609070205080204" pitchFamily="49" charset="-128"/>
                <a:ea typeface="ＭＳ ゴシック" panose="020B0609070205080204" pitchFamily="49" charset="-128"/>
              </a:rPr>
              <a:t>ssh</a:t>
            </a:r>
            <a:r>
              <a:rPr lang="en-US" altLang="ja-JP" sz="2000" dirty="0">
                <a:solidFill>
                  <a:schemeClr val="bg1"/>
                </a:solidFill>
                <a:latin typeface="ＭＳ ゴシック" panose="020B0609070205080204" pitchFamily="49" charset="-128"/>
                <a:ea typeface="ＭＳ ゴシック" panose="020B0609070205080204" pitchFamily="49" charset="-128"/>
              </a:rPr>
              <a:t>/id_rsa.pub.</a:t>
            </a:r>
          </a:p>
          <a:p>
            <a:pPr>
              <a:lnSpc>
                <a:spcPct val="80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The key fingerprint is:</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SHA256:vt88O+PTcscHkOyabvxGjeRsMWLAWds+ENsDcReNwKo </a:t>
            </a:r>
            <a:r>
              <a:rPr lang="en-US" altLang="ja-JP" sz="2000" dirty="0" err="1">
                <a:solidFill>
                  <a:schemeClr val="bg1"/>
                </a:solidFill>
                <a:latin typeface="ＭＳ ゴシック" panose="020B0609070205080204" pitchFamily="49" charset="-128"/>
                <a:ea typeface="ＭＳ ゴシック" panose="020B0609070205080204" pitchFamily="49" charset="-128"/>
              </a:rPr>
              <a:t>nakajima@KNs-NEW-VAIO</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The key's </a:t>
            </a:r>
            <a:r>
              <a:rPr lang="en-US" altLang="ja-JP" sz="2000" dirty="0" err="1">
                <a:solidFill>
                  <a:schemeClr val="bg1"/>
                </a:solidFill>
                <a:latin typeface="ＭＳ ゴシック" panose="020B0609070205080204" pitchFamily="49" charset="-128"/>
                <a:ea typeface="ＭＳ ゴシック" panose="020B0609070205080204" pitchFamily="49" charset="-128"/>
              </a:rPr>
              <a:t>randomart</a:t>
            </a:r>
            <a:r>
              <a:rPr lang="en-US" altLang="ja-JP" sz="2000" dirty="0">
                <a:solidFill>
                  <a:schemeClr val="bg1"/>
                </a:solidFill>
                <a:latin typeface="ＭＳ ゴシック" panose="020B0609070205080204" pitchFamily="49" charset="-128"/>
                <a:ea typeface="ＭＳ ゴシック" panose="020B0609070205080204" pitchFamily="49" charset="-128"/>
              </a:rPr>
              <a:t> image is:</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+---[RSA 2048]----+</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o=</a:t>
            </a:r>
            <a:r>
              <a:rPr lang="en-US" altLang="ja-JP" sz="2000" dirty="0" err="1">
                <a:solidFill>
                  <a:schemeClr val="bg1"/>
                </a:solidFill>
                <a:latin typeface="ＭＳ ゴシック" panose="020B0609070205080204" pitchFamily="49" charset="-128"/>
                <a:ea typeface="ＭＳ ゴシック" panose="020B0609070205080204" pitchFamily="49" charset="-128"/>
              </a:rPr>
              <a:t>oo.o</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oB.</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So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.E   </a:t>
            </a:r>
            <a:r>
              <a:rPr lang="en-US" altLang="ja-JP" sz="2000" dirty="0" err="1">
                <a:solidFill>
                  <a:schemeClr val="bg1"/>
                </a:solidFill>
                <a:latin typeface="ＭＳ ゴシック" panose="020B0609070205080204" pitchFamily="49" charset="-128"/>
                <a:ea typeface="ＭＳ ゴシック" panose="020B0609070205080204" pitchFamily="49" charset="-128"/>
              </a:rPr>
              <a:t>B.o</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 .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oB</a:t>
            </a:r>
            <a:r>
              <a:rPr lang="en-US" altLang="ja-JP" sz="2000" dirty="0">
                <a:solidFill>
                  <a:schemeClr val="bg1"/>
                </a:solidFill>
                <a:latin typeface="ＭＳ ゴシック" panose="020B0609070205080204" pitchFamily="49" charset="-128"/>
                <a:ea typeface="ＭＳ ゴシック" panose="020B0609070205080204" pitchFamily="49" charset="-128"/>
              </a:rPr>
              <a:t>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.+o+*O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+----[SHA256]-----+</a:t>
            </a:r>
          </a:p>
        </p:txBody>
      </p:sp>
      <p:sp>
        <p:nvSpPr>
          <p:cNvPr id="7" name="テキスト ボックス 6">
            <a:extLst>
              <a:ext uri="{FF2B5EF4-FFF2-40B4-BE49-F238E27FC236}">
                <a16:creationId xmlns:a16="http://schemas.microsoft.com/office/drawing/2014/main" id="{A970D626-302A-4305-8EE9-764F4C04ECD1}"/>
              </a:ext>
            </a:extLst>
          </p:cNvPr>
          <p:cNvSpPr txBox="1"/>
          <p:nvPr/>
        </p:nvSpPr>
        <p:spPr>
          <a:xfrm>
            <a:off x="5751035" y="1963019"/>
            <a:ext cx="2736304" cy="346947"/>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Your Favorite Passphrase</a:t>
            </a:r>
            <a:endParaRPr kumimoji="1" lang="ja-JP" altLang="en-US" sz="1600" b="1" dirty="0">
              <a:latin typeface="+mn-lt"/>
              <a:ea typeface="ＭＳ ゴシック" panose="020B0609070205080204" pitchFamily="49" charset="-128"/>
            </a:endParaRPr>
          </a:p>
        </p:txBody>
      </p:sp>
      <p:sp>
        <p:nvSpPr>
          <p:cNvPr id="3" name="四角形: 角度付き 2">
            <a:extLst>
              <a:ext uri="{FF2B5EF4-FFF2-40B4-BE49-F238E27FC236}">
                <a16:creationId xmlns:a16="http://schemas.microsoft.com/office/drawing/2014/main" id="{84565877-1E37-4CA2-8620-D8B7AE18949F}"/>
              </a:ext>
            </a:extLst>
          </p:cNvPr>
          <p:cNvSpPr/>
          <p:nvPr/>
        </p:nvSpPr>
        <p:spPr>
          <a:xfrm>
            <a:off x="8147771" y="1592296"/>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8" name="四角形: 角度付き 7">
            <a:extLst>
              <a:ext uri="{FF2B5EF4-FFF2-40B4-BE49-F238E27FC236}">
                <a16:creationId xmlns:a16="http://schemas.microsoft.com/office/drawing/2014/main" id="{5561B8F8-B078-4B4C-900F-F082479FADD5}"/>
              </a:ext>
            </a:extLst>
          </p:cNvPr>
          <p:cNvSpPr/>
          <p:nvPr/>
        </p:nvSpPr>
        <p:spPr>
          <a:xfrm>
            <a:off x="8555038" y="1974955"/>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C4F3EBB8-C9FE-48FB-A835-ACC0C327D67B}"/>
              </a:ext>
            </a:extLst>
          </p:cNvPr>
          <p:cNvSpPr txBox="1"/>
          <p:nvPr/>
        </p:nvSpPr>
        <p:spPr>
          <a:xfrm>
            <a:off x="3872880" y="2361973"/>
            <a:ext cx="2736304" cy="346947"/>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Same Passphrase</a:t>
            </a:r>
            <a:endParaRPr kumimoji="1" lang="ja-JP" altLang="en-US" sz="1600" b="1" dirty="0">
              <a:latin typeface="+mn-lt"/>
              <a:ea typeface="ＭＳ ゴシック" panose="020B0609070205080204" pitchFamily="49" charset="-128"/>
            </a:endParaRPr>
          </a:p>
        </p:txBody>
      </p:sp>
      <p:sp>
        <p:nvSpPr>
          <p:cNvPr id="10" name="四角形: 角度付き 9">
            <a:extLst>
              <a:ext uri="{FF2B5EF4-FFF2-40B4-BE49-F238E27FC236}">
                <a16:creationId xmlns:a16="http://schemas.microsoft.com/office/drawing/2014/main" id="{E36B336E-88DD-4F10-A1A9-A38353D82D2F}"/>
              </a:ext>
            </a:extLst>
          </p:cNvPr>
          <p:cNvSpPr/>
          <p:nvPr/>
        </p:nvSpPr>
        <p:spPr>
          <a:xfrm>
            <a:off x="6687180" y="2361973"/>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AED0CC0F-60B8-4465-94F8-6CEC50B9797F}"/>
              </a:ext>
            </a:extLst>
          </p:cNvPr>
          <p:cNvSpPr txBox="1"/>
          <p:nvPr/>
        </p:nvSpPr>
        <p:spPr>
          <a:xfrm>
            <a:off x="3652355" y="4296208"/>
            <a:ext cx="5604160" cy="2308324"/>
          </a:xfrm>
          <a:prstGeom prst="rect">
            <a:avLst/>
          </a:prstGeom>
          <a:solidFill>
            <a:srgbClr val="FFFFCC"/>
          </a:solidFill>
        </p:spPr>
        <p:txBody>
          <a:bodyPr wrap="square" rtlCol="0">
            <a:spAutoFit/>
          </a:bodyPr>
          <a:lstStyle/>
          <a:p>
            <a:r>
              <a:rPr lang="ja-JP" altLang="en-US" sz="2400" b="1" u="sng" dirty="0"/>
              <a:t>操作手順</a:t>
            </a:r>
            <a:endParaRPr lang="en-US" altLang="ja-JP" sz="2400" b="1" u="sng" dirty="0"/>
          </a:p>
          <a:p>
            <a:pPr marL="342900" indent="-342900">
              <a:buFont typeface="Arial" panose="020B0604020202020204" pitchFamily="34" charset="0"/>
              <a:buChar char="•"/>
            </a:pPr>
            <a:r>
              <a:rPr kumimoji="1" lang="en-US" altLang="ja-JP" sz="2400" b="1" dirty="0" err="1"/>
              <a:t>ssh</a:t>
            </a:r>
            <a:r>
              <a:rPr kumimoji="1" lang="en-US" altLang="ja-JP" sz="2400" b="1" dirty="0"/>
              <a:t>-keygen –t </a:t>
            </a:r>
            <a:r>
              <a:rPr kumimoji="1" lang="en-US" altLang="ja-JP" sz="2400" b="1" dirty="0" err="1"/>
              <a:t>rsa</a:t>
            </a:r>
            <a:r>
              <a:rPr kumimoji="1" lang="en-US" altLang="ja-JP" sz="2400" b="1" dirty="0"/>
              <a:t> &lt;Return&gt;</a:t>
            </a:r>
          </a:p>
          <a:p>
            <a:pPr marL="342900" indent="-342900">
              <a:buFont typeface="Arial" panose="020B0604020202020204" pitchFamily="34" charset="0"/>
              <a:buChar char="•"/>
            </a:pPr>
            <a:r>
              <a:rPr kumimoji="1" lang="en-US" altLang="ja-JP" sz="2400" dirty="0"/>
              <a:t>&lt;Return&gt;</a:t>
            </a:r>
          </a:p>
          <a:p>
            <a:pPr marL="342900" indent="-342900">
              <a:buFont typeface="Arial" panose="020B0604020202020204" pitchFamily="34" charset="0"/>
              <a:buChar char="•"/>
            </a:pPr>
            <a:r>
              <a:rPr kumimoji="1" lang="ja-JP" altLang="en-US" sz="2400" dirty="0">
                <a:highlight>
                  <a:srgbClr val="00FF00"/>
                </a:highlight>
              </a:rPr>
              <a:t>お好きな</a:t>
            </a:r>
            <a:r>
              <a:rPr kumimoji="1" lang="en-US" altLang="ja-JP" sz="2400" dirty="0">
                <a:highlight>
                  <a:srgbClr val="00FF00"/>
                </a:highlight>
              </a:rPr>
              <a:t>Passphrase </a:t>
            </a:r>
            <a:r>
              <a:rPr lang="en-US" altLang="ja-JP" sz="2400" dirty="0"/>
              <a:t>&lt;Return&gt;</a:t>
            </a:r>
          </a:p>
          <a:p>
            <a:pPr marL="342900" indent="-342900">
              <a:buFont typeface="Arial" panose="020B0604020202020204" pitchFamily="34" charset="0"/>
              <a:buChar char="•"/>
            </a:pPr>
            <a:r>
              <a:rPr lang="ja-JP" altLang="en-US" sz="2400" dirty="0">
                <a:highlight>
                  <a:srgbClr val="00FF00"/>
                </a:highlight>
              </a:rPr>
              <a:t>同じ</a:t>
            </a:r>
            <a:r>
              <a:rPr lang="en-US" altLang="ja-JP" sz="2400" dirty="0">
                <a:highlight>
                  <a:srgbClr val="00FF00"/>
                </a:highlight>
              </a:rPr>
              <a:t>Passphrase </a:t>
            </a:r>
            <a:r>
              <a:rPr lang="en-US" altLang="ja-JP" sz="2400" dirty="0"/>
              <a:t>&lt;Return&gt;</a:t>
            </a:r>
          </a:p>
          <a:p>
            <a:pPr marL="342900" indent="-342900">
              <a:buFont typeface="Arial" panose="020B0604020202020204" pitchFamily="34" charset="0"/>
              <a:buChar char="•"/>
            </a:pPr>
            <a:r>
              <a:rPr lang="ja-JP" altLang="en-US" sz="2400" b="1" dirty="0">
                <a:solidFill>
                  <a:srgbClr val="FF0000"/>
                </a:solidFill>
              </a:rPr>
              <a:t>「空の</a:t>
            </a:r>
            <a:r>
              <a:rPr lang="en-US" altLang="ja-JP" sz="2400" b="1" dirty="0">
                <a:solidFill>
                  <a:srgbClr val="FF0000"/>
                </a:solidFill>
              </a:rPr>
              <a:t>Passphrase</a:t>
            </a:r>
            <a:r>
              <a:rPr lang="ja-JP" altLang="en-US" sz="2400" b="1" dirty="0">
                <a:solidFill>
                  <a:srgbClr val="FF0000"/>
                </a:solidFill>
              </a:rPr>
              <a:t>」は厳禁</a:t>
            </a:r>
            <a:endParaRPr lang="en-US" altLang="ja-JP" sz="2400" b="1" dirty="0">
              <a:solidFill>
                <a:srgbClr val="FF0000"/>
              </a:solidFill>
            </a:endParaRPr>
          </a:p>
        </p:txBody>
      </p:sp>
    </p:spTree>
    <p:extLst>
      <p:ext uri="{BB962C8B-B14F-4D97-AF65-F5344CB8AC3E}">
        <p14:creationId xmlns:p14="http://schemas.microsoft.com/office/powerpoint/2010/main" val="303150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16210"/>
            <a:ext cx="9906000" cy="720079"/>
          </a:xfrm>
        </p:spPr>
        <p:txBody>
          <a:bodyPr/>
          <a:lstStyle/>
          <a:p>
            <a:pPr eaLnBrk="1" hangingPunct="1"/>
            <a:r>
              <a:rPr lang="ja-JP" altLang="en-US" b="1" dirty="0"/>
              <a:t>①</a:t>
            </a:r>
            <a:r>
              <a:rPr lang="en-US" altLang="ja-JP" b="1" dirty="0"/>
              <a:t>PC</a:t>
            </a:r>
            <a:r>
              <a:rPr lang="ja-JP" altLang="en-US" b="1" dirty="0"/>
              <a:t>上で鍵（秘密鍵，公開鍵）を生成（</a:t>
            </a:r>
            <a:r>
              <a:rPr lang="en-US" altLang="ja-JP" b="1" dirty="0"/>
              <a:t>1/3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34</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151962" y="764704"/>
            <a:ext cx="9633196" cy="6217087"/>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-keygen -t </a:t>
            </a:r>
            <a:r>
              <a:rPr lang="en-US" altLang="ja-JP" sz="2000" b="1" dirty="0" err="1">
                <a:solidFill>
                  <a:srgbClr val="FFFF00"/>
                </a:solidFill>
                <a:latin typeface="ＭＳ ゴシック" panose="020B0609070205080204" pitchFamily="49" charset="-128"/>
                <a:ea typeface="ＭＳ ゴシック" panose="020B0609070205080204" pitchFamily="49" charset="-128"/>
              </a:rPr>
              <a:t>rsa</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r>
              <a:rPr lang="en-US" altLang="ja-JP" sz="2000" dirty="0">
                <a:solidFill>
                  <a:schemeClr val="bg1"/>
                </a:solidFill>
                <a:latin typeface="ＭＳ ゴシック" panose="020B0609070205080204" pitchFamily="49" charset="-128"/>
                <a:ea typeface="ＭＳ ゴシック" panose="020B0609070205080204" pitchFamily="49" charset="-128"/>
              </a:rPr>
              <a:t>Generating public/private </a:t>
            </a:r>
            <a:r>
              <a:rPr lang="en-US" altLang="ja-JP" sz="2000" dirty="0" err="1">
                <a:solidFill>
                  <a:schemeClr val="bg1"/>
                </a:solidFill>
                <a:latin typeface="ＭＳ ゴシック" panose="020B0609070205080204" pitchFamily="49" charset="-128"/>
                <a:ea typeface="ＭＳ ゴシック" panose="020B0609070205080204" pitchFamily="49" charset="-128"/>
              </a:rPr>
              <a:t>rsa</a:t>
            </a:r>
            <a:r>
              <a:rPr lang="en-US" altLang="ja-JP" sz="2000" dirty="0">
                <a:solidFill>
                  <a:schemeClr val="bg1"/>
                </a:solidFill>
                <a:latin typeface="ＭＳ ゴシック" panose="020B0609070205080204" pitchFamily="49" charset="-128"/>
                <a:ea typeface="ＭＳ ゴシック" panose="020B0609070205080204" pitchFamily="49" charset="-128"/>
              </a:rPr>
              <a:t> key pair.</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file in which to save the key (/home/user/.</a:t>
            </a:r>
            <a:r>
              <a:rPr lang="en-US" altLang="ja-JP" sz="2000" b="1" dirty="0" err="1">
                <a:solidFill>
                  <a:srgbClr val="00FFFF"/>
                </a:solidFill>
                <a:latin typeface="ＭＳ ゴシック" panose="020B0609070205080204" pitchFamily="49" charset="-128"/>
                <a:ea typeface="ＭＳ ゴシック" panose="020B0609070205080204" pitchFamily="49" charset="-128"/>
              </a:rPr>
              <a:t>ssh</a:t>
            </a:r>
            <a:r>
              <a:rPr lang="en-US" altLang="ja-JP" sz="2000" b="1" dirty="0">
                <a:solidFill>
                  <a:srgbClr val="00FFFF"/>
                </a:solidFill>
                <a:latin typeface="ＭＳ ゴシック" panose="020B0609070205080204" pitchFamily="49" charset="-128"/>
                <a:ea typeface="ＭＳ ゴシック" panose="020B0609070205080204" pitchFamily="49" charset="-128"/>
              </a:rPr>
              <a:t>/</a:t>
            </a:r>
            <a:r>
              <a:rPr lang="en-US" altLang="ja-JP" sz="2000" b="1" dirty="0" err="1">
                <a:solidFill>
                  <a:srgbClr val="00FFFF"/>
                </a:solidFill>
                <a:latin typeface="ＭＳ ゴシック" panose="020B0609070205080204" pitchFamily="49" charset="-128"/>
                <a:ea typeface="ＭＳ ゴシック" panose="020B0609070205080204" pitchFamily="49" charset="-128"/>
              </a:rPr>
              <a:t>id_rsa</a:t>
            </a:r>
            <a:r>
              <a:rPr lang="en-US" altLang="ja-JP" sz="2000" b="1" dirty="0">
                <a:solidFill>
                  <a:srgbClr val="00FFFF"/>
                </a:solidFill>
                <a:latin typeface="ＭＳ ゴシック" panose="020B0609070205080204" pitchFamily="49" charset="-128"/>
                <a:ea typeface="ＭＳ ゴシック" panose="020B0609070205080204" pitchFamily="49" charset="-128"/>
              </a:rPr>
              <a:t>): </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passphrase (empty for no passphrase):</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same passphrase again:</a:t>
            </a:r>
          </a:p>
          <a:p>
            <a:pPr>
              <a:lnSpc>
                <a:spcPct val="110000"/>
              </a:lnSpc>
            </a:pPr>
            <a:r>
              <a:rPr lang="en-US" altLang="ja-JP" sz="2000" dirty="0">
                <a:solidFill>
                  <a:schemeClr val="bg1"/>
                </a:solidFill>
                <a:latin typeface="ＭＳ ゴシック" panose="020B0609070205080204" pitchFamily="49" charset="-128"/>
                <a:ea typeface="ＭＳ ゴシック" panose="020B0609070205080204" pitchFamily="49" charset="-128"/>
              </a:rPr>
              <a:t>Your identification has been saved in /home/user/.</a:t>
            </a:r>
            <a:r>
              <a:rPr lang="en-US" altLang="ja-JP" sz="2000" dirty="0" err="1">
                <a:solidFill>
                  <a:schemeClr val="bg1"/>
                </a:solidFill>
                <a:latin typeface="ＭＳ ゴシック" panose="020B0609070205080204" pitchFamily="49" charset="-128"/>
                <a:ea typeface="ＭＳ ゴシック" panose="020B0609070205080204" pitchFamily="49" charset="-128"/>
              </a:rPr>
              <a:t>ssh</a:t>
            </a:r>
            <a:r>
              <a:rPr lang="en-US" altLang="ja-JP" sz="2000" dirty="0">
                <a:solidFill>
                  <a:schemeClr val="bg1"/>
                </a:solidFill>
                <a:latin typeface="ＭＳ ゴシック" panose="020B0609070205080204" pitchFamily="49" charset="-128"/>
                <a:ea typeface="ＭＳ ゴシック" panose="020B0609070205080204" pitchFamily="49" charset="-128"/>
              </a:rPr>
              <a:t>/</a:t>
            </a:r>
            <a:r>
              <a:rPr lang="en-US" altLang="ja-JP" sz="2000" dirty="0" err="1">
                <a:solidFill>
                  <a:schemeClr val="bg1"/>
                </a:solidFill>
                <a:latin typeface="ＭＳ ゴシック" panose="020B0609070205080204" pitchFamily="49" charset="-128"/>
                <a:ea typeface="ＭＳ ゴシック" panose="020B0609070205080204" pitchFamily="49" charset="-128"/>
              </a:rPr>
              <a:t>id_rsa</a:t>
            </a:r>
            <a:r>
              <a:rPr lang="en-US" altLang="ja-JP" sz="2000" dirty="0">
                <a:solidFill>
                  <a:schemeClr val="bg1"/>
                </a:solidFill>
                <a:latin typeface="ＭＳ ゴシック" panose="020B0609070205080204" pitchFamily="49" charset="-128"/>
                <a:ea typeface="ＭＳ ゴシック" panose="020B0609070205080204" pitchFamily="49" charset="-128"/>
              </a:rPr>
              <a:t>.</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Your public key has been saved in /home/user/.</a:t>
            </a:r>
            <a:r>
              <a:rPr lang="en-US" altLang="ja-JP" sz="2000" dirty="0" err="1">
                <a:solidFill>
                  <a:schemeClr val="bg1"/>
                </a:solidFill>
                <a:latin typeface="ＭＳ ゴシック" panose="020B0609070205080204" pitchFamily="49" charset="-128"/>
                <a:ea typeface="ＭＳ ゴシック" panose="020B0609070205080204" pitchFamily="49" charset="-128"/>
              </a:rPr>
              <a:t>ssh</a:t>
            </a:r>
            <a:r>
              <a:rPr lang="en-US" altLang="ja-JP" sz="2000" dirty="0">
                <a:solidFill>
                  <a:schemeClr val="bg1"/>
                </a:solidFill>
                <a:latin typeface="ＭＳ ゴシック" panose="020B0609070205080204" pitchFamily="49" charset="-128"/>
                <a:ea typeface="ＭＳ ゴシック" panose="020B0609070205080204" pitchFamily="49" charset="-128"/>
              </a:rPr>
              <a:t>/id_rsa.pub.</a:t>
            </a:r>
          </a:p>
          <a:p>
            <a:pPr>
              <a:lnSpc>
                <a:spcPct val="80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The key fingerprint is:</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SHA256:vt88O+PTcscHkOyabvxGjeRsMWLAWds+ENsDcReNwKo </a:t>
            </a:r>
            <a:r>
              <a:rPr lang="en-US" altLang="ja-JP" sz="2000" dirty="0" err="1">
                <a:solidFill>
                  <a:schemeClr val="bg1"/>
                </a:solidFill>
                <a:latin typeface="ＭＳ ゴシック" panose="020B0609070205080204" pitchFamily="49" charset="-128"/>
                <a:ea typeface="ＭＳ ゴシック" panose="020B0609070205080204" pitchFamily="49" charset="-128"/>
              </a:rPr>
              <a:t>nakajima@KNs-NEW-VAIO</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The key's </a:t>
            </a:r>
            <a:r>
              <a:rPr lang="en-US" altLang="ja-JP" sz="2000" dirty="0" err="1">
                <a:solidFill>
                  <a:schemeClr val="bg1"/>
                </a:solidFill>
                <a:latin typeface="ＭＳ ゴシック" panose="020B0609070205080204" pitchFamily="49" charset="-128"/>
                <a:ea typeface="ＭＳ ゴシック" panose="020B0609070205080204" pitchFamily="49" charset="-128"/>
              </a:rPr>
              <a:t>randomart</a:t>
            </a:r>
            <a:r>
              <a:rPr lang="en-US" altLang="ja-JP" sz="2000" dirty="0">
                <a:solidFill>
                  <a:schemeClr val="bg1"/>
                </a:solidFill>
                <a:latin typeface="ＭＳ ゴシック" panose="020B0609070205080204" pitchFamily="49" charset="-128"/>
                <a:ea typeface="ＭＳ ゴシック" panose="020B0609070205080204" pitchFamily="49" charset="-128"/>
              </a:rPr>
              <a:t> image is:</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+---[RSA 2048]----+</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o=</a:t>
            </a:r>
            <a:r>
              <a:rPr lang="en-US" altLang="ja-JP" sz="2000" dirty="0" err="1">
                <a:solidFill>
                  <a:schemeClr val="bg1"/>
                </a:solidFill>
                <a:latin typeface="ＭＳ ゴシック" panose="020B0609070205080204" pitchFamily="49" charset="-128"/>
                <a:ea typeface="ＭＳ ゴシック" panose="020B0609070205080204" pitchFamily="49" charset="-128"/>
              </a:rPr>
              <a:t>oo.o</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oB.</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So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.E   </a:t>
            </a:r>
            <a:r>
              <a:rPr lang="en-US" altLang="ja-JP" sz="2000" dirty="0" err="1">
                <a:solidFill>
                  <a:schemeClr val="bg1"/>
                </a:solidFill>
                <a:latin typeface="ＭＳ ゴシック" panose="020B0609070205080204" pitchFamily="49" charset="-128"/>
                <a:ea typeface="ＭＳ ゴシック" panose="020B0609070205080204" pitchFamily="49" charset="-128"/>
              </a:rPr>
              <a:t>B.o</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 .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oB</a:t>
            </a:r>
            <a:r>
              <a:rPr lang="en-US" altLang="ja-JP" sz="2000" dirty="0">
                <a:solidFill>
                  <a:schemeClr val="bg1"/>
                </a:solidFill>
                <a:latin typeface="ＭＳ ゴシック" panose="020B0609070205080204" pitchFamily="49" charset="-128"/>
                <a:ea typeface="ＭＳ ゴシック" panose="020B0609070205080204" pitchFamily="49" charset="-128"/>
              </a:rPr>
              <a:t>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.+o+*O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+----[SHA256]-----+</a:t>
            </a:r>
          </a:p>
        </p:txBody>
      </p:sp>
      <p:sp>
        <p:nvSpPr>
          <p:cNvPr id="7" name="テキスト ボックス 6">
            <a:extLst>
              <a:ext uri="{FF2B5EF4-FFF2-40B4-BE49-F238E27FC236}">
                <a16:creationId xmlns:a16="http://schemas.microsoft.com/office/drawing/2014/main" id="{A970D626-302A-4305-8EE9-764F4C04ECD1}"/>
              </a:ext>
            </a:extLst>
          </p:cNvPr>
          <p:cNvSpPr txBox="1"/>
          <p:nvPr/>
        </p:nvSpPr>
        <p:spPr>
          <a:xfrm>
            <a:off x="5751035" y="1963019"/>
            <a:ext cx="2736304" cy="346947"/>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Your Favorite Passphrase</a:t>
            </a:r>
            <a:endParaRPr kumimoji="1" lang="ja-JP" altLang="en-US" sz="1600" b="1" dirty="0">
              <a:latin typeface="+mn-lt"/>
              <a:ea typeface="ＭＳ ゴシック" panose="020B0609070205080204" pitchFamily="49" charset="-128"/>
            </a:endParaRPr>
          </a:p>
        </p:txBody>
      </p:sp>
      <p:sp>
        <p:nvSpPr>
          <p:cNvPr id="3" name="四角形: 角度付き 2">
            <a:extLst>
              <a:ext uri="{FF2B5EF4-FFF2-40B4-BE49-F238E27FC236}">
                <a16:creationId xmlns:a16="http://schemas.microsoft.com/office/drawing/2014/main" id="{84565877-1E37-4CA2-8620-D8B7AE18949F}"/>
              </a:ext>
            </a:extLst>
          </p:cNvPr>
          <p:cNvSpPr/>
          <p:nvPr/>
        </p:nvSpPr>
        <p:spPr>
          <a:xfrm>
            <a:off x="8147771" y="1592296"/>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8" name="四角形: 角度付き 7">
            <a:extLst>
              <a:ext uri="{FF2B5EF4-FFF2-40B4-BE49-F238E27FC236}">
                <a16:creationId xmlns:a16="http://schemas.microsoft.com/office/drawing/2014/main" id="{5561B8F8-B078-4B4C-900F-F082479FADD5}"/>
              </a:ext>
            </a:extLst>
          </p:cNvPr>
          <p:cNvSpPr/>
          <p:nvPr/>
        </p:nvSpPr>
        <p:spPr>
          <a:xfrm>
            <a:off x="8555038" y="1974955"/>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C4F3EBB8-C9FE-48FB-A835-ACC0C327D67B}"/>
              </a:ext>
            </a:extLst>
          </p:cNvPr>
          <p:cNvSpPr txBox="1"/>
          <p:nvPr/>
        </p:nvSpPr>
        <p:spPr>
          <a:xfrm>
            <a:off x="3872880" y="2361973"/>
            <a:ext cx="2736304" cy="346947"/>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Same Passphrase</a:t>
            </a:r>
            <a:endParaRPr kumimoji="1" lang="ja-JP" altLang="en-US" sz="1600" b="1" dirty="0">
              <a:latin typeface="+mn-lt"/>
              <a:ea typeface="ＭＳ ゴシック" panose="020B0609070205080204" pitchFamily="49" charset="-128"/>
            </a:endParaRPr>
          </a:p>
        </p:txBody>
      </p:sp>
      <p:sp>
        <p:nvSpPr>
          <p:cNvPr id="10" name="四角形: 角度付き 9">
            <a:extLst>
              <a:ext uri="{FF2B5EF4-FFF2-40B4-BE49-F238E27FC236}">
                <a16:creationId xmlns:a16="http://schemas.microsoft.com/office/drawing/2014/main" id="{E36B336E-88DD-4F10-A1A9-A38353D82D2F}"/>
              </a:ext>
            </a:extLst>
          </p:cNvPr>
          <p:cNvSpPr/>
          <p:nvPr/>
        </p:nvSpPr>
        <p:spPr>
          <a:xfrm>
            <a:off x="6687180" y="2361973"/>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2" name="正方形/長方形 1">
            <a:extLst>
              <a:ext uri="{FF2B5EF4-FFF2-40B4-BE49-F238E27FC236}">
                <a16:creationId xmlns:a16="http://schemas.microsoft.com/office/drawing/2014/main" id="{20773F80-8A77-47F2-A4B6-1ED7315AC90F}"/>
              </a:ext>
            </a:extLst>
          </p:cNvPr>
          <p:cNvSpPr/>
          <p:nvPr/>
        </p:nvSpPr>
        <p:spPr>
          <a:xfrm>
            <a:off x="4088904" y="4337911"/>
            <a:ext cx="5420072" cy="233144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DF31B09-9A1F-4461-96C2-D849BC4CEFAD}"/>
              </a:ext>
            </a:extLst>
          </p:cNvPr>
          <p:cNvSpPr txBox="1"/>
          <p:nvPr/>
        </p:nvSpPr>
        <p:spPr>
          <a:xfrm>
            <a:off x="4304929" y="5575327"/>
            <a:ext cx="2185657" cy="531980"/>
          </a:xfrm>
          <a:prstGeom prst="rect">
            <a:avLst/>
          </a:prstGeom>
          <a:solidFill>
            <a:srgbClr val="FFFFCC"/>
          </a:solidFill>
        </p:spPr>
        <p:txBody>
          <a:bodyPr wrap="square" rtlCol="0">
            <a:spAutoFit/>
          </a:bodyPr>
          <a:lstStyle/>
          <a:p>
            <a:r>
              <a:rPr kumimoji="1" lang="en-US" altLang="ja-JP" sz="2800" b="1" dirty="0"/>
              <a:t>&lt;Return</a:t>
            </a:r>
            <a:r>
              <a:rPr kumimoji="1" lang="ja-JP" altLang="en-US" sz="2800" b="1" dirty="0"/>
              <a:t>↓</a:t>
            </a:r>
            <a:r>
              <a:rPr kumimoji="1" lang="en-US" altLang="ja-JP" sz="2800" b="1" dirty="0"/>
              <a:t>&gt;</a:t>
            </a:r>
            <a:endParaRPr lang="en-US" altLang="ja-JP" sz="2800" b="1" dirty="0">
              <a:solidFill>
                <a:srgbClr val="FF0000"/>
              </a:solidFill>
            </a:endParaRPr>
          </a:p>
        </p:txBody>
      </p:sp>
      <p:sp>
        <p:nvSpPr>
          <p:cNvPr id="12" name="四角形: 角度付き 11">
            <a:extLst>
              <a:ext uri="{FF2B5EF4-FFF2-40B4-BE49-F238E27FC236}">
                <a16:creationId xmlns:a16="http://schemas.microsoft.com/office/drawing/2014/main" id="{4B81E80F-7FF5-4FFA-B88C-3816026EFB70}"/>
              </a:ext>
            </a:extLst>
          </p:cNvPr>
          <p:cNvSpPr/>
          <p:nvPr/>
        </p:nvSpPr>
        <p:spPr>
          <a:xfrm>
            <a:off x="4304929" y="4960999"/>
            <a:ext cx="2185658" cy="523220"/>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ysClr val="windowText" lastClr="000000"/>
                </a:solidFill>
                <a:ea typeface="ＭＳ ゴシック" panose="020B0609070205080204" pitchFamily="49" charset="-128"/>
              </a:rPr>
              <a:t>&lt;</a:t>
            </a:r>
            <a:r>
              <a:rPr kumimoji="1" lang="en-US" altLang="ja-JP" sz="2800" b="1" dirty="0">
                <a:solidFill>
                  <a:sysClr val="windowText" lastClr="000000"/>
                </a:solidFill>
                <a:ea typeface="ＭＳ ゴシック" panose="020B0609070205080204" pitchFamily="49" charset="-128"/>
              </a:rPr>
              <a:t>Return</a:t>
            </a:r>
            <a:r>
              <a:rPr kumimoji="1" lang="ja-JP" altLang="en-US" sz="2800" b="1" dirty="0">
                <a:solidFill>
                  <a:sysClr val="windowText" lastClr="000000"/>
                </a:solidFill>
                <a:ea typeface="ＭＳ ゴシック" panose="020B0609070205080204" pitchFamily="49" charset="-128"/>
              </a:rPr>
              <a:t>↓</a:t>
            </a:r>
            <a:r>
              <a:rPr kumimoji="1" lang="en-US" altLang="ja-JP" sz="2800" b="1" dirty="0">
                <a:solidFill>
                  <a:sysClr val="windowText" lastClr="000000"/>
                </a:solidFill>
                <a:ea typeface="ＭＳ ゴシック" panose="020B0609070205080204" pitchFamily="49" charset="-128"/>
              </a:rPr>
              <a:t>&gt; </a:t>
            </a:r>
            <a:endParaRPr kumimoji="1" lang="ja-JP" altLang="en-US" sz="2800" b="1" dirty="0">
              <a:solidFill>
                <a:sysClr val="windowText" lastClr="000000"/>
              </a:solidFill>
              <a:ea typeface="ＭＳ ゴシック" panose="020B0609070205080204" pitchFamily="49" charset="-128"/>
            </a:endParaRPr>
          </a:p>
        </p:txBody>
      </p:sp>
      <p:sp>
        <p:nvSpPr>
          <p:cNvPr id="14" name="矢印: 右 13">
            <a:extLst>
              <a:ext uri="{FF2B5EF4-FFF2-40B4-BE49-F238E27FC236}">
                <a16:creationId xmlns:a16="http://schemas.microsoft.com/office/drawing/2014/main" id="{0D3F13A0-FF9A-4BA3-8445-A5F5AF6F0963}"/>
              </a:ext>
            </a:extLst>
          </p:cNvPr>
          <p:cNvSpPr/>
          <p:nvPr/>
        </p:nvSpPr>
        <p:spPr>
          <a:xfrm>
            <a:off x="6642548" y="5241903"/>
            <a:ext cx="978408" cy="484632"/>
          </a:xfrm>
          <a:prstGeom prst="rightArrow">
            <a:avLst>
              <a:gd name="adj1" fmla="val 50000"/>
              <a:gd name="adj2" fmla="val 8430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08A582F-C3E9-40DC-95B2-A0F902BEB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917" y="4432408"/>
            <a:ext cx="1534460" cy="2142454"/>
          </a:xfrm>
          <a:prstGeom prst="rect">
            <a:avLst/>
          </a:prstGeom>
        </p:spPr>
      </p:pic>
    </p:spTree>
    <p:extLst>
      <p:ext uri="{BB962C8B-B14F-4D97-AF65-F5344CB8AC3E}">
        <p14:creationId xmlns:p14="http://schemas.microsoft.com/office/powerpoint/2010/main" val="1385189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16210"/>
            <a:ext cx="9906000" cy="720079"/>
          </a:xfrm>
        </p:spPr>
        <p:txBody>
          <a:bodyPr/>
          <a:lstStyle/>
          <a:p>
            <a:pPr eaLnBrk="1" hangingPunct="1"/>
            <a:r>
              <a:rPr lang="ja-JP" altLang="en-US" b="1" dirty="0"/>
              <a:t>①</a:t>
            </a:r>
            <a:r>
              <a:rPr lang="en-US" altLang="ja-JP" b="1" dirty="0"/>
              <a:t>PC</a:t>
            </a:r>
            <a:r>
              <a:rPr lang="ja-JP" altLang="en-US" b="1" dirty="0"/>
              <a:t>上で鍵（秘密鍵，公開鍵）を生成（</a:t>
            </a:r>
            <a:r>
              <a:rPr lang="en-US" altLang="ja-JP" b="1" dirty="0"/>
              <a:t>1/3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35</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151962" y="764704"/>
            <a:ext cx="9633196" cy="6217087"/>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-keygen -t </a:t>
            </a:r>
            <a:r>
              <a:rPr lang="en-US" altLang="ja-JP" sz="2000" b="1" dirty="0" err="1">
                <a:solidFill>
                  <a:srgbClr val="FFFF00"/>
                </a:solidFill>
                <a:latin typeface="ＭＳ ゴシック" panose="020B0609070205080204" pitchFamily="49" charset="-128"/>
                <a:ea typeface="ＭＳ ゴシック" panose="020B0609070205080204" pitchFamily="49" charset="-128"/>
              </a:rPr>
              <a:t>rsa</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r>
              <a:rPr lang="en-US" altLang="ja-JP" sz="2000" dirty="0">
                <a:solidFill>
                  <a:schemeClr val="bg1"/>
                </a:solidFill>
                <a:latin typeface="ＭＳ ゴシック" panose="020B0609070205080204" pitchFamily="49" charset="-128"/>
                <a:ea typeface="ＭＳ ゴシック" panose="020B0609070205080204" pitchFamily="49" charset="-128"/>
              </a:rPr>
              <a:t>Generating public/private </a:t>
            </a:r>
            <a:r>
              <a:rPr lang="en-US" altLang="ja-JP" sz="2000" dirty="0" err="1">
                <a:solidFill>
                  <a:schemeClr val="bg1"/>
                </a:solidFill>
                <a:latin typeface="ＭＳ ゴシック" panose="020B0609070205080204" pitchFamily="49" charset="-128"/>
                <a:ea typeface="ＭＳ ゴシック" panose="020B0609070205080204" pitchFamily="49" charset="-128"/>
              </a:rPr>
              <a:t>rsa</a:t>
            </a:r>
            <a:r>
              <a:rPr lang="en-US" altLang="ja-JP" sz="2000" dirty="0">
                <a:solidFill>
                  <a:schemeClr val="bg1"/>
                </a:solidFill>
                <a:latin typeface="ＭＳ ゴシック" panose="020B0609070205080204" pitchFamily="49" charset="-128"/>
                <a:ea typeface="ＭＳ ゴシック" panose="020B0609070205080204" pitchFamily="49" charset="-128"/>
              </a:rPr>
              <a:t> key pair.</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file in which to save the key (/home/user/.</a:t>
            </a:r>
            <a:r>
              <a:rPr lang="en-US" altLang="ja-JP" sz="2000" b="1" dirty="0" err="1">
                <a:solidFill>
                  <a:srgbClr val="00FFFF"/>
                </a:solidFill>
                <a:latin typeface="ＭＳ ゴシック" panose="020B0609070205080204" pitchFamily="49" charset="-128"/>
                <a:ea typeface="ＭＳ ゴシック" panose="020B0609070205080204" pitchFamily="49" charset="-128"/>
              </a:rPr>
              <a:t>ssh</a:t>
            </a:r>
            <a:r>
              <a:rPr lang="en-US" altLang="ja-JP" sz="2000" b="1" dirty="0">
                <a:solidFill>
                  <a:srgbClr val="00FFFF"/>
                </a:solidFill>
                <a:latin typeface="ＭＳ ゴシック" panose="020B0609070205080204" pitchFamily="49" charset="-128"/>
                <a:ea typeface="ＭＳ ゴシック" panose="020B0609070205080204" pitchFamily="49" charset="-128"/>
              </a:rPr>
              <a:t>/</a:t>
            </a:r>
            <a:r>
              <a:rPr lang="en-US" altLang="ja-JP" sz="2000" b="1" dirty="0" err="1">
                <a:solidFill>
                  <a:srgbClr val="00FFFF"/>
                </a:solidFill>
                <a:latin typeface="ＭＳ ゴシック" panose="020B0609070205080204" pitchFamily="49" charset="-128"/>
                <a:ea typeface="ＭＳ ゴシック" panose="020B0609070205080204" pitchFamily="49" charset="-128"/>
              </a:rPr>
              <a:t>id_rsa</a:t>
            </a:r>
            <a:r>
              <a:rPr lang="en-US" altLang="ja-JP" sz="2000" b="1" dirty="0">
                <a:solidFill>
                  <a:srgbClr val="00FFFF"/>
                </a:solidFill>
                <a:latin typeface="ＭＳ ゴシック" panose="020B0609070205080204" pitchFamily="49" charset="-128"/>
                <a:ea typeface="ＭＳ ゴシック" panose="020B0609070205080204" pitchFamily="49" charset="-128"/>
              </a:rPr>
              <a:t>): </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passphrase (empty for no passphrase):</a:t>
            </a:r>
          </a:p>
          <a:p>
            <a:pPr>
              <a:lnSpc>
                <a:spcPct val="110000"/>
              </a:lnSpc>
            </a:pPr>
            <a:r>
              <a:rPr lang="en-US" altLang="ja-JP" sz="2000" b="1" dirty="0">
                <a:solidFill>
                  <a:srgbClr val="00FFFF"/>
                </a:solidFill>
                <a:latin typeface="ＭＳ ゴシック" panose="020B0609070205080204" pitchFamily="49" charset="-128"/>
                <a:ea typeface="ＭＳ ゴシック" panose="020B0609070205080204" pitchFamily="49" charset="-128"/>
              </a:rPr>
              <a:t>Enter same passphrase again:</a:t>
            </a:r>
          </a:p>
          <a:p>
            <a:pPr>
              <a:lnSpc>
                <a:spcPct val="110000"/>
              </a:lnSpc>
            </a:pPr>
            <a:r>
              <a:rPr lang="en-US" altLang="ja-JP" sz="2000" dirty="0">
                <a:solidFill>
                  <a:schemeClr val="bg1"/>
                </a:solidFill>
                <a:latin typeface="ＭＳ ゴシック" panose="020B0609070205080204" pitchFamily="49" charset="-128"/>
                <a:ea typeface="ＭＳ ゴシック" panose="020B0609070205080204" pitchFamily="49" charset="-128"/>
              </a:rPr>
              <a:t>Your identification has been saved in /home/user/.</a:t>
            </a:r>
            <a:r>
              <a:rPr lang="en-US" altLang="ja-JP" sz="2000" dirty="0" err="1">
                <a:solidFill>
                  <a:schemeClr val="bg1"/>
                </a:solidFill>
                <a:latin typeface="ＭＳ ゴシック" panose="020B0609070205080204" pitchFamily="49" charset="-128"/>
                <a:ea typeface="ＭＳ ゴシック" panose="020B0609070205080204" pitchFamily="49" charset="-128"/>
              </a:rPr>
              <a:t>ssh</a:t>
            </a:r>
            <a:r>
              <a:rPr lang="en-US" altLang="ja-JP" sz="2000" dirty="0">
                <a:solidFill>
                  <a:schemeClr val="bg1"/>
                </a:solidFill>
                <a:latin typeface="ＭＳ ゴシック" panose="020B0609070205080204" pitchFamily="49" charset="-128"/>
                <a:ea typeface="ＭＳ ゴシック" panose="020B0609070205080204" pitchFamily="49" charset="-128"/>
              </a:rPr>
              <a:t>/</a:t>
            </a:r>
            <a:r>
              <a:rPr lang="en-US" altLang="ja-JP" sz="2000" dirty="0" err="1">
                <a:solidFill>
                  <a:schemeClr val="bg1"/>
                </a:solidFill>
                <a:latin typeface="ＭＳ ゴシック" panose="020B0609070205080204" pitchFamily="49" charset="-128"/>
                <a:ea typeface="ＭＳ ゴシック" panose="020B0609070205080204" pitchFamily="49" charset="-128"/>
              </a:rPr>
              <a:t>id_rsa</a:t>
            </a:r>
            <a:r>
              <a:rPr lang="en-US" altLang="ja-JP" sz="2000" dirty="0">
                <a:solidFill>
                  <a:schemeClr val="bg1"/>
                </a:solidFill>
                <a:latin typeface="ＭＳ ゴシック" panose="020B0609070205080204" pitchFamily="49" charset="-128"/>
                <a:ea typeface="ＭＳ ゴシック" panose="020B0609070205080204" pitchFamily="49" charset="-128"/>
              </a:rPr>
              <a:t>.</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Your public key has been saved in /home/user/.</a:t>
            </a:r>
            <a:r>
              <a:rPr lang="en-US" altLang="ja-JP" sz="2000" dirty="0" err="1">
                <a:solidFill>
                  <a:schemeClr val="bg1"/>
                </a:solidFill>
                <a:latin typeface="ＭＳ ゴシック" panose="020B0609070205080204" pitchFamily="49" charset="-128"/>
                <a:ea typeface="ＭＳ ゴシック" panose="020B0609070205080204" pitchFamily="49" charset="-128"/>
              </a:rPr>
              <a:t>ssh</a:t>
            </a:r>
            <a:r>
              <a:rPr lang="en-US" altLang="ja-JP" sz="2000" dirty="0">
                <a:solidFill>
                  <a:schemeClr val="bg1"/>
                </a:solidFill>
                <a:latin typeface="ＭＳ ゴシック" panose="020B0609070205080204" pitchFamily="49" charset="-128"/>
                <a:ea typeface="ＭＳ ゴシック" panose="020B0609070205080204" pitchFamily="49" charset="-128"/>
              </a:rPr>
              <a:t>/id_rsa.pub.</a:t>
            </a:r>
          </a:p>
          <a:p>
            <a:pPr>
              <a:lnSpc>
                <a:spcPct val="80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The key fingerprint is:</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SHA256:vt88O+PTcscHkOyabvxGjeRsMWLAWds+ENsDcReNwKo </a:t>
            </a:r>
            <a:r>
              <a:rPr lang="en-US" altLang="ja-JP" sz="2000" dirty="0" err="1">
                <a:solidFill>
                  <a:schemeClr val="bg1"/>
                </a:solidFill>
                <a:latin typeface="ＭＳ ゴシック" panose="020B0609070205080204" pitchFamily="49" charset="-128"/>
                <a:ea typeface="ＭＳ ゴシック" panose="020B0609070205080204" pitchFamily="49" charset="-128"/>
              </a:rPr>
              <a:t>nakajima@KNs-NEW-VAIO</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The key's </a:t>
            </a:r>
            <a:r>
              <a:rPr lang="en-US" altLang="ja-JP" sz="2000" dirty="0" err="1">
                <a:solidFill>
                  <a:schemeClr val="bg1"/>
                </a:solidFill>
                <a:latin typeface="ＭＳ ゴシック" panose="020B0609070205080204" pitchFamily="49" charset="-128"/>
                <a:ea typeface="ＭＳ ゴシック" panose="020B0609070205080204" pitchFamily="49" charset="-128"/>
              </a:rPr>
              <a:t>randomart</a:t>
            </a:r>
            <a:r>
              <a:rPr lang="en-US" altLang="ja-JP" sz="2000" dirty="0">
                <a:solidFill>
                  <a:schemeClr val="bg1"/>
                </a:solidFill>
                <a:latin typeface="ＭＳ ゴシック" panose="020B0609070205080204" pitchFamily="49" charset="-128"/>
                <a:ea typeface="ＭＳ ゴシック" panose="020B0609070205080204" pitchFamily="49" charset="-128"/>
              </a:rPr>
              <a:t> image is:</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+---[RSA 2048]----+</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o=</a:t>
            </a:r>
            <a:r>
              <a:rPr lang="en-US" altLang="ja-JP" sz="2000" dirty="0" err="1">
                <a:solidFill>
                  <a:schemeClr val="bg1"/>
                </a:solidFill>
                <a:latin typeface="ＭＳ ゴシック" panose="020B0609070205080204" pitchFamily="49" charset="-128"/>
                <a:ea typeface="ＭＳ ゴシック" panose="020B0609070205080204" pitchFamily="49" charset="-128"/>
              </a:rPr>
              <a:t>oo.o</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oB.</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So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.E   </a:t>
            </a:r>
            <a:r>
              <a:rPr lang="en-US" altLang="ja-JP" sz="2000" dirty="0" err="1">
                <a:solidFill>
                  <a:schemeClr val="bg1"/>
                </a:solidFill>
                <a:latin typeface="ＭＳ ゴシック" panose="020B0609070205080204" pitchFamily="49" charset="-128"/>
                <a:ea typeface="ＭＳ ゴシック" panose="020B0609070205080204" pitchFamily="49" charset="-128"/>
              </a:rPr>
              <a:t>B.o</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 = .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oB</a:t>
            </a:r>
            <a:r>
              <a:rPr lang="en-US" altLang="ja-JP" sz="2000" dirty="0">
                <a:solidFill>
                  <a:schemeClr val="bg1"/>
                </a:solidFill>
                <a:latin typeface="ＭＳ ゴシック" panose="020B0609070205080204" pitchFamily="49" charset="-128"/>
                <a:ea typeface="ＭＳ ゴシック" panose="020B0609070205080204" pitchFamily="49" charset="-128"/>
              </a:rPr>
              <a:t> 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        .+o+*O ..|</a:t>
            </a:r>
          </a:p>
          <a:p>
            <a:pPr>
              <a:lnSpc>
                <a:spcPct val="80000"/>
              </a:lnSpc>
            </a:pPr>
            <a:r>
              <a:rPr lang="en-US" altLang="ja-JP" sz="2000" dirty="0">
                <a:solidFill>
                  <a:schemeClr val="bg1"/>
                </a:solidFill>
                <a:latin typeface="ＭＳ ゴシック" panose="020B0609070205080204" pitchFamily="49" charset="-128"/>
                <a:ea typeface="ＭＳ ゴシック" panose="020B0609070205080204" pitchFamily="49" charset="-128"/>
              </a:rPr>
              <a:t>+----[SHA256]-----+</a:t>
            </a:r>
          </a:p>
        </p:txBody>
      </p:sp>
      <p:sp>
        <p:nvSpPr>
          <p:cNvPr id="7" name="テキスト ボックス 6">
            <a:extLst>
              <a:ext uri="{FF2B5EF4-FFF2-40B4-BE49-F238E27FC236}">
                <a16:creationId xmlns:a16="http://schemas.microsoft.com/office/drawing/2014/main" id="{A970D626-302A-4305-8EE9-764F4C04ECD1}"/>
              </a:ext>
            </a:extLst>
          </p:cNvPr>
          <p:cNvSpPr txBox="1"/>
          <p:nvPr/>
        </p:nvSpPr>
        <p:spPr>
          <a:xfrm>
            <a:off x="5751035" y="1963019"/>
            <a:ext cx="2736304" cy="346947"/>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Your Favorite Passphrase</a:t>
            </a:r>
            <a:endParaRPr kumimoji="1" lang="ja-JP" altLang="en-US" sz="1600" b="1" dirty="0">
              <a:latin typeface="+mn-lt"/>
              <a:ea typeface="ＭＳ ゴシック" panose="020B0609070205080204" pitchFamily="49" charset="-128"/>
            </a:endParaRPr>
          </a:p>
        </p:txBody>
      </p:sp>
      <p:sp>
        <p:nvSpPr>
          <p:cNvPr id="3" name="四角形: 角度付き 2">
            <a:extLst>
              <a:ext uri="{FF2B5EF4-FFF2-40B4-BE49-F238E27FC236}">
                <a16:creationId xmlns:a16="http://schemas.microsoft.com/office/drawing/2014/main" id="{84565877-1E37-4CA2-8620-D8B7AE18949F}"/>
              </a:ext>
            </a:extLst>
          </p:cNvPr>
          <p:cNvSpPr/>
          <p:nvPr/>
        </p:nvSpPr>
        <p:spPr>
          <a:xfrm>
            <a:off x="8147771" y="1592296"/>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8" name="四角形: 角度付き 7">
            <a:extLst>
              <a:ext uri="{FF2B5EF4-FFF2-40B4-BE49-F238E27FC236}">
                <a16:creationId xmlns:a16="http://schemas.microsoft.com/office/drawing/2014/main" id="{5561B8F8-B078-4B4C-900F-F082479FADD5}"/>
              </a:ext>
            </a:extLst>
          </p:cNvPr>
          <p:cNvSpPr/>
          <p:nvPr/>
        </p:nvSpPr>
        <p:spPr>
          <a:xfrm>
            <a:off x="8555038" y="1974955"/>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C4F3EBB8-C9FE-48FB-A835-ACC0C327D67B}"/>
              </a:ext>
            </a:extLst>
          </p:cNvPr>
          <p:cNvSpPr txBox="1"/>
          <p:nvPr/>
        </p:nvSpPr>
        <p:spPr>
          <a:xfrm>
            <a:off x="3872880" y="2361973"/>
            <a:ext cx="2736304" cy="346947"/>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Same Passphrase</a:t>
            </a:r>
            <a:endParaRPr kumimoji="1" lang="ja-JP" altLang="en-US" sz="1600" b="1" dirty="0">
              <a:latin typeface="+mn-lt"/>
              <a:ea typeface="ＭＳ ゴシック" panose="020B0609070205080204" pitchFamily="49" charset="-128"/>
            </a:endParaRPr>
          </a:p>
        </p:txBody>
      </p:sp>
      <p:sp>
        <p:nvSpPr>
          <p:cNvPr id="10" name="四角形: 角度付き 9">
            <a:extLst>
              <a:ext uri="{FF2B5EF4-FFF2-40B4-BE49-F238E27FC236}">
                <a16:creationId xmlns:a16="http://schemas.microsoft.com/office/drawing/2014/main" id="{E36B336E-88DD-4F10-A1A9-A38353D82D2F}"/>
              </a:ext>
            </a:extLst>
          </p:cNvPr>
          <p:cNvSpPr/>
          <p:nvPr/>
        </p:nvSpPr>
        <p:spPr>
          <a:xfrm>
            <a:off x="6687180" y="2361973"/>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AED0CC0F-60B8-4465-94F8-6CEC50B9797F}"/>
              </a:ext>
            </a:extLst>
          </p:cNvPr>
          <p:cNvSpPr txBox="1"/>
          <p:nvPr/>
        </p:nvSpPr>
        <p:spPr>
          <a:xfrm>
            <a:off x="3652355" y="4296208"/>
            <a:ext cx="5604160" cy="2308324"/>
          </a:xfrm>
          <a:prstGeom prst="rect">
            <a:avLst/>
          </a:prstGeom>
          <a:solidFill>
            <a:srgbClr val="FFFFCC"/>
          </a:solidFill>
        </p:spPr>
        <p:txBody>
          <a:bodyPr wrap="square" rtlCol="0">
            <a:spAutoFit/>
          </a:bodyPr>
          <a:lstStyle/>
          <a:p>
            <a:r>
              <a:rPr lang="ja-JP" altLang="en-US" sz="2400" b="1" u="sng" dirty="0"/>
              <a:t>操作手順</a:t>
            </a:r>
            <a:endParaRPr lang="en-US" altLang="ja-JP" sz="2400" b="1" u="sng" dirty="0"/>
          </a:p>
          <a:p>
            <a:pPr marL="342900" indent="-342900">
              <a:buFont typeface="Arial" panose="020B0604020202020204" pitchFamily="34" charset="0"/>
              <a:buChar char="•"/>
            </a:pPr>
            <a:r>
              <a:rPr kumimoji="1" lang="en-US" altLang="ja-JP" sz="2400" b="1" dirty="0" err="1"/>
              <a:t>ssh</a:t>
            </a:r>
            <a:r>
              <a:rPr kumimoji="1" lang="en-US" altLang="ja-JP" sz="2400" b="1" dirty="0"/>
              <a:t>-keygen –t </a:t>
            </a:r>
            <a:r>
              <a:rPr kumimoji="1" lang="en-US" altLang="ja-JP" sz="2400" b="1" dirty="0" err="1"/>
              <a:t>rsa</a:t>
            </a:r>
            <a:r>
              <a:rPr kumimoji="1" lang="en-US" altLang="ja-JP" sz="2400" b="1" dirty="0"/>
              <a:t> &lt;Return&gt;</a:t>
            </a:r>
          </a:p>
          <a:p>
            <a:pPr marL="342900" indent="-342900">
              <a:buFont typeface="Arial" panose="020B0604020202020204" pitchFamily="34" charset="0"/>
              <a:buChar char="•"/>
            </a:pPr>
            <a:r>
              <a:rPr kumimoji="1" lang="en-US" altLang="ja-JP" sz="2400" dirty="0"/>
              <a:t>&lt;Return&gt;</a:t>
            </a:r>
          </a:p>
          <a:p>
            <a:pPr marL="342900" indent="-342900">
              <a:buFont typeface="Arial" panose="020B0604020202020204" pitchFamily="34" charset="0"/>
              <a:buChar char="•"/>
            </a:pPr>
            <a:r>
              <a:rPr kumimoji="1" lang="ja-JP" altLang="en-US" sz="2400" dirty="0">
                <a:highlight>
                  <a:srgbClr val="00FF00"/>
                </a:highlight>
              </a:rPr>
              <a:t>お好きな</a:t>
            </a:r>
            <a:r>
              <a:rPr kumimoji="1" lang="en-US" altLang="ja-JP" sz="2400" dirty="0">
                <a:highlight>
                  <a:srgbClr val="00FF00"/>
                </a:highlight>
              </a:rPr>
              <a:t>Passphrase </a:t>
            </a:r>
            <a:r>
              <a:rPr lang="en-US" altLang="ja-JP" sz="2400" dirty="0"/>
              <a:t>&lt;Return&gt;</a:t>
            </a:r>
          </a:p>
          <a:p>
            <a:pPr marL="342900" indent="-342900">
              <a:buFont typeface="Arial" panose="020B0604020202020204" pitchFamily="34" charset="0"/>
              <a:buChar char="•"/>
            </a:pPr>
            <a:r>
              <a:rPr lang="ja-JP" altLang="en-US" sz="2400" dirty="0">
                <a:highlight>
                  <a:srgbClr val="00FF00"/>
                </a:highlight>
              </a:rPr>
              <a:t>同じ</a:t>
            </a:r>
            <a:r>
              <a:rPr lang="en-US" altLang="ja-JP" sz="2400" dirty="0">
                <a:highlight>
                  <a:srgbClr val="00FF00"/>
                </a:highlight>
              </a:rPr>
              <a:t>Passphrase </a:t>
            </a:r>
            <a:r>
              <a:rPr lang="en-US" altLang="ja-JP" sz="2400" dirty="0"/>
              <a:t>&lt;Return&gt;</a:t>
            </a:r>
          </a:p>
          <a:p>
            <a:pPr marL="342900" indent="-342900">
              <a:buFont typeface="Arial" panose="020B0604020202020204" pitchFamily="34" charset="0"/>
              <a:buChar char="•"/>
            </a:pPr>
            <a:r>
              <a:rPr lang="ja-JP" altLang="en-US" sz="2400" b="1" dirty="0">
                <a:solidFill>
                  <a:srgbClr val="FF0000"/>
                </a:solidFill>
              </a:rPr>
              <a:t>「空の</a:t>
            </a:r>
            <a:r>
              <a:rPr lang="en-US" altLang="ja-JP" sz="2400" b="1" dirty="0">
                <a:solidFill>
                  <a:srgbClr val="FF0000"/>
                </a:solidFill>
              </a:rPr>
              <a:t>Passphrase</a:t>
            </a:r>
            <a:r>
              <a:rPr lang="ja-JP" altLang="en-US" sz="2400" b="1">
                <a:solidFill>
                  <a:srgbClr val="FF0000"/>
                </a:solidFill>
              </a:rPr>
              <a:t>」は厳禁</a:t>
            </a:r>
            <a:endParaRPr lang="en-US" altLang="ja-JP" sz="2400" b="1" dirty="0">
              <a:solidFill>
                <a:srgbClr val="FF0000"/>
              </a:solidFill>
            </a:endParaRPr>
          </a:p>
        </p:txBody>
      </p:sp>
      <p:cxnSp>
        <p:nvCxnSpPr>
          <p:cNvPr id="5" name="直線コネクタ 4">
            <a:extLst>
              <a:ext uri="{FF2B5EF4-FFF2-40B4-BE49-F238E27FC236}">
                <a16:creationId xmlns:a16="http://schemas.microsoft.com/office/drawing/2014/main" id="{41678D7F-D1AB-43AC-BFF9-BE85D34DFC55}"/>
              </a:ext>
            </a:extLst>
          </p:cNvPr>
          <p:cNvCxnSpPr>
            <a:cxnSpLocks/>
          </p:cNvCxnSpPr>
          <p:nvPr/>
        </p:nvCxnSpPr>
        <p:spPr>
          <a:xfrm>
            <a:off x="2504728" y="1988840"/>
            <a:ext cx="3096344" cy="34956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2883BBB-D4A6-492E-9CF0-86CA860A7084}"/>
              </a:ext>
            </a:extLst>
          </p:cNvPr>
          <p:cNvCxnSpPr>
            <a:cxnSpLocks/>
          </p:cNvCxnSpPr>
          <p:nvPr/>
        </p:nvCxnSpPr>
        <p:spPr>
          <a:xfrm flipH="1">
            <a:off x="2504728" y="1988840"/>
            <a:ext cx="3096344" cy="34956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83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16210"/>
            <a:ext cx="9940924" cy="720079"/>
          </a:xfrm>
        </p:spPr>
        <p:txBody>
          <a:bodyPr/>
          <a:lstStyle/>
          <a:p>
            <a:pPr eaLnBrk="1" hangingPunct="1"/>
            <a:r>
              <a:rPr lang="ja-JP" altLang="en-US" b="1" dirty="0"/>
              <a:t>①</a:t>
            </a:r>
            <a:r>
              <a:rPr lang="en-US" altLang="ja-JP" b="1" dirty="0"/>
              <a:t>PC</a:t>
            </a:r>
            <a:r>
              <a:rPr lang="ja-JP" altLang="en-US" b="1" dirty="0"/>
              <a:t>上で鍵（秘密鍵，公開鍵）を確認（</a:t>
            </a:r>
            <a:r>
              <a:rPr lang="en-US" altLang="ja-JP" b="1" dirty="0"/>
              <a:t>2/3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36</a:t>
            </a:fld>
            <a:endParaRPr lang="en-US" altLang="ja-JP" sz="1000" dirty="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151962" y="836289"/>
            <a:ext cx="9633196" cy="4955203"/>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cd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ls</a:t>
            </a: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id_rsa</a:t>
            </a:r>
            <a:r>
              <a:rPr lang="en-US" altLang="ja-JP" sz="2000" dirty="0">
                <a:solidFill>
                  <a:schemeClr val="bg1"/>
                </a:solidFill>
                <a:latin typeface="ＭＳ ゴシック" panose="020B0609070205080204" pitchFamily="49" charset="-128"/>
                <a:ea typeface="ＭＳ ゴシック" panose="020B0609070205080204" pitchFamily="49" charset="-128"/>
              </a:rPr>
              <a:t>				</a:t>
            </a:r>
            <a:r>
              <a:rPr lang="ja-JP" altLang="en-US" sz="2000" dirty="0">
                <a:solidFill>
                  <a:schemeClr val="bg1"/>
                </a:solidFill>
                <a:latin typeface="ＭＳ ゴシック" panose="020B0609070205080204" pitchFamily="49" charset="-128"/>
                <a:ea typeface="ＭＳ ゴシック" panose="020B0609070205080204" pitchFamily="49" charset="-128"/>
              </a:rPr>
              <a:t>⇒秘密鍵（</a:t>
            </a:r>
            <a:r>
              <a:rPr lang="en-US" altLang="ja-JP" sz="2000" dirty="0">
                <a:solidFill>
                  <a:schemeClr val="bg1"/>
                </a:solidFill>
                <a:latin typeface="ＭＳ ゴシック" panose="020B0609070205080204" pitchFamily="49" charset="-128"/>
                <a:ea typeface="ＭＳ ゴシック" panose="020B0609070205080204" pitchFamily="49" charset="-128"/>
              </a:rPr>
              <a:t>Private Key</a:t>
            </a:r>
            <a:r>
              <a:rPr lang="ja-JP" altLang="en-US" sz="2000" dirty="0">
                <a:solidFill>
                  <a:schemeClr val="bg1"/>
                </a:solidFill>
                <a:latin typeface="ＭＳ ゴシック" panose="020B0609070205080204" pitchFamily="49" charset="-128"/>
                <a:ea typeface="ＭＳ ゴシック" panose="020B0609070205080204" pitchFamily="49" charset="-128"/>
              </a:rPr>
              <a:t>）</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r>
              <a:rPr lang="en-US" altLang="ja-JP" sz="2000" dirty="0">
                <a:solidFill>
                  <a:schemeClr val="bg1"/>
                </a:solidFill>
                <a:latin typeface="ＭＳ ゴシック" panose="020B0609070205080204" pitchFamily="49" charset="-128"/>
                <a:ea typeface="ＭＳ ゴシック" panose="020B0609070205080204" pitchFamily="49" charset="-128"/>
              </a:rPr>
              <a:t> id_rsa.pub			</a:t>
            </a:r>
            <a:r>
              <a:rPr lang="ja-JP" altLang="en-US" sz="2000" dirty="0">
                <a:solidFill>
                  <a:schemeClr val="bg1"/>
                </a:solidFill>
                <a:latin typeface="ＭＳ ゴシック" panose="020B0609070205080204" pitchFamily="49" charset="-128"/>
                <a:ea typeface="ＭＳ ゴシック" panose="020B0609070205080204" pitchFamily="49" charset="-128"/>
              </a:rPr>
              <a:t>⇒公開鍵（</a:t>
            </a:r>
            <a:r>
              <a:rPr lang="en-US" altLang="ja-JP" sz="2000" dirty="0">
                <a:solidFill>
                  <a:schemeClr val="bg1"/>
                </a:solidFill>
                <a:latin typeface="ＭＳ ゴシック" panose="020B0609070205080204" pitchFamily="49" charset="-128"/>
                <a:ea typeface="ＭＳ ゴシック" panose="020B0609070205080204" pitchFamily="49" charset="-128"/>
              </a:rPr>
              <a:t>Public Key</a:t>
            </a:r>
            <a:r>
              <a:rPr lang="ja-JP" altLang="en-US" sz="2000" dirty="0">
                <a:solidFill>
                  <a:schemeClr val="bg1"/>
                </a:solidFill>
                <a:latin typeface="ＭＳ ゴシック" panose="020B0609070205080204" pitchFamily="49" charset="-128"/>
                <a:ea typeface="ＭＳ ゴシック" panose="020B0609070205080204" pitchFamily="49" charset="-128"/>
              </a:rPr>
              <a:t>）</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r>
              <a:rPr lang="en-US" altLang="ja-JP" sz="2000" b="1" dirty="0">
                <a:solidFill>
                  <a:srgbClr val="FFFF00"/>
                </a:solidFill>
                <a:latin typeface="ＭＳ ゴシック" panose="020B0609070205080204" pitchFamily="49" charset="-128"/>
                <a:ea typeface="ＭＳ ゴシック" panose="020B0609070205080204" pitchFamily="49" charset="-128"/>
              </a:rPr>
              <a:t>$ cat id_rsa.pub</a:t>
            </a:r>
          </a:p>
          <a:p>
            <a:endParaRPr lang="ja-JP" altLang="ja-JP" sz="2000" dirty="0">
              <a:solidFill>
                <a:schemeClr val="bg1"/>
              </a:solidFill>
              <a:latin typeface="ＭＳ ゴシック" panose="020B0609070205080204" pitchFamily="49" charset="-128"/>
              <a:ea typeface="ＭＳ ゴシック" panose="020B0609070205080204" pitchFamily="49" charset="-128"/>
            </a:endParaRPr>
          </a:p>
          <a:p>
            <a:r>
              <a:rPr lang="en-US" altLang="ja-JP" sz="2000" dirty="0" err="1">
                <a:solidFill>
                  <a:schemeClr val="bg1"/>
                </a:solidFill>
                <a:latin typeface="ＭＳ ゴシック" panose="020B0609070205080204" pitchFamily="49" charset="-128"/>
                <a:ea typeface="ＭＳ ゴシック" panose="020B0609070205080204" pitchFamily="49" charset="-128"/>
              </a:rPr>
              <a:t>ssh-rsa</a:t>
            </a:r>
            <a:r>
              <a:rPr lang="en-US" altLang="ja-JP" sz="2000" dirty="0">
                <a:solidFill>
                  <a:schemeClr val="bg1"/>
                </a:solidFill>
                <a:latin typeface="ＭＳ ゴシック" panose="020B0609070205080204" pitchFamily="49" charset="-128"/>
                <a:ea typeface="ＭＳ ゴシック" panose="020B0609070205080204" pitchFamily="49" charset="-128"/>
              </a:rPr>
              <a:t> AAAAB3NzaC1yc2EAAAADAQABAAABAQDa6InmOYYaCrWjQDukjiNEfdW8veUwJyZtEI3oDu0A28eey6p0wbtI7JB09xnI17O7HG4yYvOM81+/nlAHy5tAfJly0dsPzjTgdTBLdgi3cSf5pWEY6U96yaEr0Ei8Wge1HkXrhcwUjGDVTzvT0Refe6zLdRziL/KNmmesSQfR5lsZ/</a:t>
            </a:r>
            <a:r>
              <a:rPr lang="en-US" altLang="ja-JP" sz="2000" dirty="0" err="1">
                <a:solidFill>
                  <a:schemeClr val="bg1"/>
                </a:solidFill>
                <a:latin typeface="ＭＳ ゴシック" panose="020B0609070205080204" pitchFamily="49" charset="-128"/>
                <a:ea typeface="ＭＳ ゴシック" panose="020B0609070205080204" pitchFamily="49" charset="-128"/>
              </a:rPr>
              <a:t>ihsjMgFxGaKsHHq</a:t>
            </a:r>
            <a:r>
              <a:rPr lang="en-US" altLang="ja-JP" sz="2000" dirty="0">
                <a:solidFill>
                  <a:schemeClr val="bg1"/>
                </a:solidFill>
                <a:latin typeface="ＭＳ ゴシック" panose="020B0609070205080204" pitchFamily="49" charset="-128"/>
                <a:ea typeface="ＭＳ ゴシック" panose="020B0609070205080204" pitchFamily="49" charset="-128"/>
              </a:rPr>
              <a:t>/IErCtHIIIf9V/Ds2yj6vkAaWH6asBn+ZsRiRFvwHPhkYAnp/j3LY6b8Qfqg0p4WZRenh/HgySWTYIGi8x67VzMaUlm9qlK0QFMCaK2rivX1fmbwyWJ/vrWDqiek6YXoxLDu+GPeQ4CPvxJcZnqF9gf3 </a:t>
            </a:r>
            <a:r>
              <a:rPr lang="en-US" altLang="ja-JP" sz="2000" dirty="0" err="1">
                <a:solidFill>
                  <a:schemeClr val="bg1"/>
                </a:solidFill>
                <a:latin typeface="ＭＳ ゴシック" panose="020B0609070205080204" pitchFamily="49" charset="-128"/>
                <a:ea typeface="ＭＳ ゴシック" panose="020B0609070205080204" pitchFamily="49" charset="-128"/>
              </a:rPr>
              <a:t>nakajima@KNs-NEW-VAIO</a:t>
            </a:r>
            <a:endParaRPr lang="ja-JP"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73331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16210"/>
            <a:ext cx="9906000" cy="720079"/>
          </a:xfrm>
        </p:spPr>
        <p:txBody>
          <a:bodyPr/>
          <a:lstStyle/>
          <a:p>
            <a:pPr eaLnBrk="1" hangingPunct="1"/>
            <a:r>
              <a:rPr lang="ja-JP" altLang="en-US" b="1" dirty="0"/>
              <a:t>①公開鍵をコピー（</a:t>
            </a:r>
            <a:r>
              <a:rPr lang="en-US" altLang="ja-JP" b="1" dirty="0"/>
              <a:t>3/3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37</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151962" y="836289"/>
            <a:ext cx="9633196" cy="4955203"/>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cd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ls</a:t>
            </a: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dirty="0" err="1">
                <a:solidFill>
                  <a:schemeClr val="bg1"/>
                </a:solidFill>
                <a:latin typeface="ＭＳ ゴシック" panose="020B0609070205080204" pitchFamily="49" charset="-128"/>
                <a:ea typeface="ＭＳ ゴシック" panose="020B0609070205080204" pitchFamily="49" charset="-128"/>
              </a:rPr>
              <a:t>id_rsa</a:t>
            </a:r>
            <a:r>
              <a:rPr lang="en-US" altLang="ja-JP" sz="2000" dirty="0">
                <a:solidFill>
                  <a:schemeClr val="bg1"/>
                </a:solidFill>
                <a:latin typeface="ＭＳ ゴシック" panose="020B0609070205080204" pitchFamily="49" charset="-128"/>
                <a:ea typeface="ＭＳ ゴシック" panose="020B0609070205080204" pitchFamily="49" charset="-128"/>
              </a:rPr>
              <a:t>				</a:t>
            </a:r>
          </a:p>
          <a:p>
            <a:pPr>
              <a:lnSpc>
                <a:spcPct val="85000"/>
              </a:lnSpc>
            </a:pPr>
            <a:r>
              <a:rPr lang="en-US" altLang="ja-JP" sz="2000" dirty="0">
                <a:solidFill>
                  <a:schemeClr val="bg1"/>
                </a:solidFill>
                <a:latin typeface="ＭＳ ゴシック" panose="020B0609070205080204" pitchFamily="49" charset="-128"/>
                <a:ea typeface="ＭＳ ゴシック" panose="020B0609070205080204" pitchFamily="49" charset="-128"/>
              </a:rPr>
              <a:t> id_rsa.pub			</a:t>
            </a: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r>
              <a:rPr lang="en-US" altLang="ja-JP" sz="2000" b="1" dirty="0">
                <a:solidFill>
                  <a:srgbClr val="FFFF00"/>
                </a:solidFill>
                <a:latin typeface="ＭＳ ゴシック" panose="020B0609070205080204" pitchFamily="49" charset="-128"/>
                <a:ea typeface="ＭＳ ゴシック" panose="020B0609070205080204" pitchFamily="49" charset="-128"/>
              </a:rPr>
              <a:t>$ cat id_rsa.pub</a:t>
            </a:r>
          </a:p>
          <a:p>
            <a:endParaRPr lang="ja-JP" altLang="ja-JP" sz="2000" dirty="0">
              <a:solidFill>
                <a:schemeClr val="bg1"/>
              </a:solidFill>
              <a:latin typeface="ＭＳ ゴシック" panose="020B0609070205080204" pitchFamily="49" charset="-128"/>
              <a:ea typeface="ＭＳ ゴシック" panose="020B0609070205080204" pitchFamily="49" charset="-128"/>
            </a:endParaRPr>
          </a:p>
          <a:p>
            <a:r>
              <a:rPr lang="en-US" altLang="ja-JP" sz="2000" dirty="0" err="1">
                <a:solidFill>
                  <a:schemeClr val="bg1"/>
                </a:solidFill>
                <a:latin typeface="ＭＳ ゴシック" panose="020B0609070205080204" pitchFamily="49" charset="-128"/>
                <a:ea typeface="ＭＳ ゴシック" panose="020B0609070205080204" pitchFamily="49" charset="-128"/>
              </a:rPr>
              <a:t>ssh-rsa</a:t>
            </a:r>
            <a:r>
              <a:rPr lang="en-US" altLang="ja-JP" sz="2000" dirty="0">
                <a:solidFill>
                  <a:schemeClr val="bg1"/>
                </a:solidFill>
                <a:latin typeface="ＭＳ ゴシック" panose="020B0609070205080204" pitchFamily="49" charset="-128"/>
                <a:ea typeface="ＭＳ ゴシック" panose="020B0609070205080204" pitchFamily="49" charset="-128"/>
              </a:rPr>
              <a:t> AAAAB3NzaC1yc2EAAAADAQABAAABAQDa6InmOYYaCrWjQDukjiNEfdW8veUwJyZtEI3oDu0A28eey6p0wbtI7JB09xnI17O7HG4yYvOM81+/nlAHy5tAfJly0dsPzjTgdTBLdgi3cSf5pWEY6U96yaEr0Ei8Wge1HkXrhcwUjGDVTzvT0Refe6zLdRziL/KNmmesSQfR5lsZ/</a:t>
            </a:r>
            <a:r>
              <a:rPr lang="en-US" altLang="ja-JP" sz="2000" dirty="0" err="1">
                <a:solidFill>
                  <a:schemeClr val="bg1"/>
                </a:solidFill>
                <a:latin typeface="ＭＳ ゴシック" panose="020B0609070205080204" pitchFamily="49" charset="-128"/>
                <a:ea typeface="ＭＳ ゴシック" panose="020B0609070205080204" pitchFamily="49" charset="-128"/>
              </a:rPr>
              <a:t>ihsjMgFxGaKsHHq</a:t>
            </a:r>
            <a:r>
              <a:rPr lang="en-US" altLang="ja-JP" sz="2000" dirty="0">
                <a:solidFill>
                  <a:schemeClr val="bg1"/>
                </a:solidFill>
                <a:latin typeface="ＭＳ ゴシック" panose="020B0609070205080204" pitchFamily="49" charset="-128"/>
                <a:ea typeface="ＭＳ ゴシック" panose="020B0609070205080204" pitchFamily="49" charset="-128"/>
              </a:rPr>
              <a:t>/IErCtHIIIf9V/Ds2yj6vkAaWH6asBn+ZsRiRFvwHPhkYAnp/j3LY6b8Qfqg0p4WZRenh/HgySWTYIGi8x67VzMaUlm9qlK0QFMCaK2rivX1fmbwyWJ/vrWDqiek6YXoxLDu+GPeQ4CPvxJcZnqF9gf3 </a:t>
            </a:r>
            <a:r>
              <a:rPr lang="en-US" altLang="ja-JP" sz="2000" dirty="0" err="1">
                <a:solidFill>
                  <a:schemeClr val="bg1"/>
                </a:solidFill>
                <a:latin typeface="ＭＳ ゴシック" panose="020B0609070205080204" pitchFamily="49" charset="-128"/>
                <a:ea typeface="ＭＳ ゴシック" panose="020B0609070205080204" pitchFamily="49" charset="-128"/>
              </a:rPr>
              <a:t>nakajima@KNs-NEW-VAIO</a:t>
            </a:r>
            <a:endParaRPr lang="ja-JP"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66279F72-25FC-40D3-A698-F10438A4B480}"/>
              </a:ext>
            </a:extLst>
          </p:cNvPr>
          <p:cNvSpPr/>
          <p:nvPr/>
        </p:nvSpPr>
        <p:spPr>
          <a:xfrm>
            <a:off x="200472" y="3645024"/>
            <a:ext cx="9553566" cy="1512168"/>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43B2EE2-0C78-4641-9BCA-C14547CCA43B}"/>
              </a:ext>
            </a:extLst>
          </p:cNvPr>
          <p:cNvSpPr/>
          <p:nvPr/>
        </p:nvSpPr>
        <p:spPr>
          <a:xfrm>
            <a:off x="191777" y="3356992"/>
            <a:ext cx="1016807" cy="288032"/>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C0ECB5D-9A5B-4E56-9E37-69D05860898D}"/>
              </a:ext>
            </a:extLst>
          </p:cNvPr>
          <p:cNvSpPr/>
          <p:nvPr/>
        </p:nvSpPr>
        <p:spPr>
          <a:xfrm>
            <a:off x="200473" y="5157191"/>
            <a:ext cx="288032" cy="360039"/>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6F9BF6C-1D87-471C-B41A-19D6394B7701}"/>
              </a:ext>
            </a:extLst>
          </p:cNvPr>
          <p:cNvSpPr txBox="1"/>
          <p:nvPr/>
        </p:nvSpPr>
        <p:spPr>
          <a:xfrm>
            <a:off x="2348961" y="1066508"/>
            <a:ext cx="7436197" cy="2308324"/>
          </a:xfrm>
          <a:prstGeom prst="rect">
            <a:avLst/>
          </a:prstGeom>
          <a:solidFill>
            <a:srgbClr val="FFFFCC"/>
          </a:solidFill>
        </p:spPr>
        <p:txBody>
          <a:bodyPr wrap="square" rtlCol="0">
            <a:spAutoFit/>
          </a:bodyPr>
          <a:lstStyle/>
          <a:p>
            <a:r>
              <a:rPr lang="ja-JP" altLang="en-US" sz="2400" b="1" u="sng" dirty="0"/>
              <a:t>操作手順</a:t>
            </a:r>
            <a:endParaRPr lang="en-US" altLang="ja-JP" sz="2400" b="1" u="sng" dirty="0"/>
          </a:p>
          <a:p>
            <a:pPr marL="342900" indent="-342900">
              <a:buFont typeface="Arial" panose="020B0604020202020204" pitchFamily="34" charset="0"/>
              <a:buChar char="•"/>
            </a:pPr>
            <a:r>
              <a:rPr lang="en-US" altLang="ja-JP" sz="2400" b="1" dirty="0"/>
              <a:t>cat id_rsa.pub &lt;Return&gt;</a:t>
            </a:r>
          </a:p>
          <a:p>
            <a:pPr marL="342900" indent="-342900">
              <a:buFont typeface="Arial" panose="020B0604020202020204" pitchFamily="34" charset="0"/>
              <a:buChar char="•"/>
            </a:pPr>
            <a:r>
              <a:rPr lang="en-US" altLang="ja-JP" sz="2400" dirty="0"/>
              <a:t>“</a:t>
            </a:r>
            <a:r>
              <a:rPr lang="en-US" altLang="ja-JP" sz="2400" dirty="0" err="1"/>
              <a:t>ssh-rsa</a:t>
            </a:r>
            <a:r>
              <a:rPr lang="en-US" altLang="ja-JP" sz="2400" dirty="0"/>
              <a:t>”</a:t>
            </a:r>
            <a:r>
              <a:rPr lang="ja-JP" altLang="en-US" sz="2400" dirty="0"/>
              <a:t>にカーソルを合わせ</a:t>
            </a:r>
            <a:endParaRPr lang="en-US" altLang="ja-JP" sz="2400" dirty="0"/>
          </a:p>
          <a:p>
            <a:pPr marL="342900" indent="-342900">
              <a:buFont typeface="Arial" panose="020B0604020202020204" pitchFamily="34" charset="0"/>
              <a:buChar char="•"/>
            </a:pPr>
            <a:r>
              <a:rPr kumimoji="1" lang="ja-JP" altLang="en-US" sz="2400" dirty="0"/>
              <a:t>最後の行の</a:t>
            </a:r>
            <a:r>
              <a:rPr lang="en-US" altLang="ja-JP" sz="2400" dirty="0"/>
              <a:t>”f3”</a:t>
            </a:r>
            <a:r>
              <a:rPr lang="ja-JP" altLang="en-US" sz="2400" dirty="0"/>
              <a:t>までを選択して「</a:t>
            </a:r>
            <a:r>
              <a:rPr lang="en-US" altLang="ja-JP" sz="2400" dirty="0"/>
              <a:t>Copy</a:t>
            </a:r>
            <a:r>
              <a:rPr lang="ja-JP" altLang="en-US" sz="2400" dirty="0"/>
              <a:t>」によって記憶</a:t>
            </a:r>
            <a:endParaRPr lang="en-US" altLang="ja-JP" sz="2400" dirty="0"/>
          </a:p>
          <a:p>
            <a:pPr marL="342900" indent="-342900">
              <a:buFont typeface="Arial" panose="020B0604020202020204" pitchFamily="34" charset="0"/>
              <a:buChar char="•"/>
            </a:pPr>
            <a:r>
              <a:rPr kumimoji="1" lang="ja-JP" altLang="en-US" sz="2400" dirty="0"/>
              <a:t>最後の「</a:t>
            </a:r>
            <a:r>
              <a:rPr kumimoji="1" lang="en-US" altLang="ja-JP" sz="2400" dirty="0" err="1"/>
              <a:t>nakaima@KNs-NEW-VAIO</a:t>
            </a:r>
            <a:r>
              <a:rPr kumimoji="1" lang="ja-JP" altLang="en-US" sz="2400" dirty="0"/>
              <a:t>」まで含んでも良いが，ここに漢字が含まれていると登録に失敗する</a:t>
            </a:r>
            <a:endParaRPr lang="en-US" altLang="ja-JP" sz="2400" dirty="0"/>
          </a:p>
        </p:txBody>
      </p:sp>
    </p:spTree>
    <p:extLst>
      <p:ext uri="{BB962C8B-B14F-4D97-AF65-F5344CB8AC3E}">
        <p14:creationId xmlns:p14="http://schemas.microsoft.com/office/powerpoint/2010/main" val="1974745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37C03F0-B754-4135-88C4-0250B70449F3}"/>
              </a:ext>
            </a:extLst>
          </p:cNvPr>
          <p:cNvPicPr>
            <a:picLocks noChangeAspect="1"/>
          </p:cNvPicPr>
          <p:nvPr/>
        </p:nvPicPr>
        <p:blipFill>
          <a:blip r:embed="rId3"/>
          <a:stretch>
            <a:fillRect/>
          </a:stretch>
        </p:blipFill>
        <p:spPr>
          <a:xfrm>
            <a:off x="34925" y="1013545"/>
            <a:ext cx="9906000" cy="5572125"/>
          </a:xfrm>
          <a:prstGeom prst="rect">
            <a:avLst/>
          </a:prstGeom>
        </p:spPr>
      </p:pic>
      <p:sp>
        <p:nvSpPr>
          <p:cNvPr id="35842" name="Rectangle 2"/>
          <p:cNvSpPr>
            <a:spLocks noGrp="1" noChangeArrowheads="1"/>
          </p:cNvSpPr>
          <p:nvPr>
            <p:ph type="title"/>
          </p:nvPr>
        </p:nvSpPr>
        <p:spPr>
          <a:xfrm>
            <a:off x="-159568" y="212496"/>
            <a:ext cx="9940926" cy="720079"/>
          </a:xfrm>
        </p:spPr>
        <p:txBody>
          <a:bodyPr/>
          <a:lstStyle/>
          <a:p>
            <a:pPr eaLnBrk="1" hangingPunct="1"/>
            <a:r>
              <a:rPr lang="ja-JP" altLang="en-US" b="1" dirty="0"/>
              <a:t>②スパコンポータルサイトにログイン（</a:t>
            </a:r>
            <a:r>
              <a:rPr lang="en-US" altLang="ja-JP" b="1" dirty="0"/>
              <a:t>1/3</a:t>
            </a:r>
            <a:r>
              <a:rPr lang="ja-JP" altLang="en-US" b="1" dirty="0"/>
              <a:t>）</a:t>
            </a:r>
            <a:r>
              <a:rPr lang="en-US" altLang="ja-JP" b="1" dirty="0"/>
              <a:t/>
            </a:r>
            <a:br>
              <a:rPr lang="en-US" altLang="ja-JP" b="1" dirty="0"/>
            </a:br>
            <a:r>
              <a:rPr lang="ja-JP" altLang="en-US" sz="2800" b="1" dirty="0"/>
              <a:t>情報基盤センターから送付されたファイル</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38</a:t>
            </a:fld>
            <a:endParaRPr lang="en-US" altLang="ja-JP" sz="1000"/>
          </a:p>
        </p:txBody>
      </p:sp>
      <p:sp>
        <p:nvSpPr>
          <p:cNvPr id="7" name="正方形/長方形 6">
            <a:extLst>
              <a:ext uri="{FF2B5EF4-FFF2-40B4-BE49-F238E27FC236}">
                <a16:creationId xmlns:a16="http://schemas.microsoft.com/office/drawing/2014/main" id="{7318ABA0-98EF-4310-BE6A-1896D604DA1A}"/>
              </a:ext>
            </a:extLst>
          </p:cNvPr>
          <p:cNvSpPr/>
          <p:nvPr/>
        </p:nvSpPr>
        <p:spPr>
          <a:xfrm>
            <a:off x="2139194" y="4961420"/>
            <a:ext cx="1085614" cy="46166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ＭＳ ゴシック" panose="020B0609070205080204" pitchFamily="49" charset="-128"/>
                <a:ea typeface="ＭＳ ゴシック" panose="020B0609070205080204" pitchFamily="49" charset="-128"/>
              </a:rPr>
              <a:t>t65XYZ</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a:extLst>
              <a:ext uri="{FF2B5EF4-FFF2-40B4-BE49-F238E27FC236}">
                <a16:creationId xmlns:a16="http://schemas.microsoft.com/office/drawing/2014/main" id="{0FCE462E-AE09-4C13-B350-6362D71C2131}"/>
              </a:ext>
            </a:extLst>
          </p:cNvPr>
          <p:cNvSpPr/>
          <p:nvPr/>
        </p:nvSpPr>
        <p:spPr>
          <a:xfrm>
            <a:off x="4566642" y="4976228"/>
            <a:ext cx="2736304" cy="3969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01234567</a:t>
            </a: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BD9A91A8-34D8-49D1-94DD-6B4B02F502E6}"/>
              </a:ext>
            </a:extLst>
          </p:cNvPr>
          <p:cNvSpPr/>
          <p:nvPr/>
        </p:nvSpPr>
        <p:spPr>
          <a:xfrm>
            <a:off x="1489520" y="5541457"/>
            <a:ext cx="2376264" cy="47391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利用者</a:t>
            </a:r>
            <a:r>
              <a:rPr kumimoji="1" lang="en-US" altLang="ja-JP" sz="2000" dirty="0">
                <a:solidFill>
                  <a:schemeClr val="tx1"/>
                </a:solidFill>
              </a:rPr>
              <a:t>ID</a:t>
            </a:r>
            <a:r>
              <a:rPr kumimoji="1" lang="ja-JP" altLang="en-US" sz="2000" dirty="0">
                <a:solidFill>
                  <a:schemeClr val="tx1"/>
                </a:solidFill>
              </a:rPr>
              <a:t>（</a:t>
            </a:r>
            <a:r>
              <a:rPr kumimoji="1" lang="en-US" altLang="ja-JP" sz="2000" dirty="0">
                <a:solidFill>
                  <a:schemeClr val="tx1"/>
                </a:solidFill>
              </a:rPr>
              <a:t>t65XYZ</a:t>
            </a:r>
            <a:r>
              <a:rPr kumimoji="1" lang="ja-JP" altLang="en-US" sz="2000" dirty="0">
                <a:solidFill>
                  <a:schemeClr val="tx1"/>
                </a:solidFill>
              </a:rPr>
              <a:t>）</a:t>
            </a:r>
            <a:endParaRPr kumimoji="1" lang="en-US" altLang="ja-JP" sz="2000" dirty="0">
              <a:solidFill>
                <a:schemeClr val="tx1"/>
              </a:solidFill>
            </a:endParaRPr>
          </a:p>
        </p:txBody>
      </p:sp>
      <p:sp>
        <p:nvSpPr>
          <p:cNvPr id="15" name="正方形/長方形 14">
            <a:extLst>
              <a:ext uri="{FF2B5EF4-FFF2-40B4-BE49-F238E27FC236}">
                <a16:creationId xmlns:a16="http://schemas.microsoft.com/office/drawing/2014/main" id="{11EEAFD1-02FB-43D5-B768-CD8E0CDAA91C}"/>
              </a:ext>
            </a:extLst>
          </p:cNvPr>
          <p:cNvSpPr/>
          <p:nvPr/>
        </p:nvSpPr>
        <p:spPr>
          <a:xfrm>
            <a:off x="4737495" y="5554846"/>
            <a:ext cx="2556284" cy="4664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初期パスワード（</a:t>
            </a:r>
            <a:r>
              <a:rPr kumimoji="1" lang="en-US" altLang="ja-JP" sz="2000" dirty="0">
                <a:solidFill>
                  <a:schemeClr val="tx1"/>
                </a:solidFill>
              </a:rPr>
              <a:t>8</a:t>
            </a:r>
            <a:r>
              <a:rPr kumimoji="1" lang="ja-JP" altLang="en-US" sz="2000" dirty="0">
                <a:solidFill>
                  <a:schemeClr val="tx1"/>
                </a:solidFill>
              </a:rPr>
              <a:t>桁）</a:t>
            </a:r>
            <a:endParaRPr kumimoji="1" lang="en-US" altLang="ja-JP" sz="2000" dirty="0">
              <a:solidFill>
                <a:schemeClr val="tx1"/>
              </a:solidFill>
            </a:endParaRPr>
          </a:p>
        </p:txBody>
      </p:sp>
      <p:sp>
        <p:nvSpPr>
          <p:cNvPr id="17" name="正方形/長方形 16">
            <a:extLst>
              <a:ext uri="{FF2B5EF4-FFF2-40B4-BE49-F238E27FC236}">
                <a16:creationId xmlns:a16="http://schemas.microsoft.com/office/drawing/2014/main" id="{83B330F4-BF48-4CE2-A45E-0DE9B44281EC}"/>
              </a:ext>
            </a:extLst>
          </p:cNvPr>
          <p:cNvSpPr/>
          <p:nvPr/>
        </p:nvSpPr>
        <p:spPr>
          <a:xfrm>
            <a:off x="1129480" y="2636911"/>
            <a:ext cx="871192" cy="277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5032D44-ED57-4F36-B36B-56E7454FD246}"/>
              </a:ext>
            </a:extLst>
          </p:cNvPr>
          <p:cNvSpPr/>
          <p:nvPr/>
        </p:nvSpPr>
        <p:spPr>
          <a:xfrm>
            <a:off x="2199914" y="4370694"/>
            <a:ext cx="989934" cy="4798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rPr>
              <a:t>Info-1</a:t>
            </a:r>
          </a:p>
        </p:txBody>
      </p:sp>
      <p:sp>
        <p:nvSpPr>
          <p:cNvPr id="12" name="正方形/長方形 11">
            <a:extLst>
              <a:ext uri="{FF2B5EF4-FFF2-40B4-BE49-F238E27FC236}">
                <a16:creationId xmlns:a16="http://schemas.microsoft.com/office/drawing/2014/main" id="{C94627E1-7989-43DA-BE82-7C1C3B578D37}"/>
              </a:ext>
            </a:extLst>
          </p:cNvPr>
          <p:cNvSpPr/>
          <p:nvPr/>
        </p:nvSpPr>
        <p:spPr>
          <a:xfrm>
            <a:off x="5457056" y="4384083"/>
            <a:ext cx="989934" cy="479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rPr>
              <a:t>Info-2</a:t>
            </a:r>
          </a:p>
        </p:txBody>
      </p:sp>
    </p:spTree>
    <p:extLst>
      <p:ext uri="{BB962C8B-B14F-4D97-AF65-F5344CB8AC3E}">
        <p14:creationId xmlns:p14="http://schemas.microsoft.com/office/powerpoint/2010/main" val="4031235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925" y="111176"/>
            <a:ext cx="9906000" cy="633413"/>
          </a:xfrm>
        </p:spPr>
        <p:txBody>
          <a:bodyPr/>
          <a:lstStyle/>
          <a:p>
            <a:pPr eaLnBrk="1" hangingPunct="1"/>
            <a:r>
              <a:rPr lang="ja-JP" altLang="en-US" b="1" dirty="0"/>
              <a:t>各システム情報・利用支援ポータルサイト</a:t>
            </a:r>
            <a:endParaRPr lang="ja-JP" altLang="en-US" sz="2800" b="1" dirty="0"/>
          </a:p>
        </p:txBody>
      </p:sp>
      <p:sp>
        <p:nvSpPr>
          <p:cNvPr id="35843" name="Rectangle 3"/>
          <p:cNvSpPr>
            <a:spLocks noGrp="1" noChangeArrowheads="1"/>
          </p:cNvSpPr>
          <p:nvPr>
            <p:ph type="body" idx="1"/>
          </p:nvPr>
        </p:nvSpPr>
        <p:spPr>
          <a:xfrm>
            <a:off x="-8424" y="728669"/>
            <a:ext cx="9906000" cy="2232248"/>
          </a:xfrm>
        </p:spPr>
        <p:txBody>
          <a:bodyPr/>
          <a:lstStyle/>
          <a:p>
            <a:pPr eaLnBrk="1" hangingPunct="1">
              <a:lnSpc>
                <a:spcPct val="80000"/>
              </a:lnSpc>
              <a:spcBef>
                <a:spcPts val="200"/>
              </a:spcBef>
            </a:pPr>
            <a:r>
              <a:rPr lang="en-US" altLang="ja-JP" dirty="0" err="1"/>
              <a:t>Reedbush</a:t>
            </a:r>
            <a:r>
              <a:rPr lang="en-US" altLang="ja-JP" dirty="0"/>
              <a:t> </a:t>
            </a:r>
            <a:r>
              <a:rPr lang="ja-JP" altLang="en-US" dirty="0"/>
              <a:t>日本語</a:t>
            </a:r>
            <a:endParaRPr lang="en-US" altLang="ja-JP" dirty="0"/>
          </a:p>
          <a:p>
            <a:pPr lvl="1" eaLnBrk="1" hangingPunct="1">
              <a:lnSpc>
                <a:spcPct val="80000"/>
              </a:lnSpc>
              <a:spcBef>
                <a:spcPts val="200"/>
              </a:spcBef>
            </a:pPr>
            <a:r>
              <a:rPr lang="en-US" altLang="ja-JP" dirty="0">
                <a:hlinkClick r:id="rId3"/>
              </a:rPr>
              <a:t>https://www.cc.u-tokyo.ac.jp/supercomputer/reedbush/service/</a:t>
            </a:r>
            <a:endParaRPr lang="en-US" altLang="ja-JP" dirty="0"/>
          </a:p>
          <a:p>
            <a:pPr lvl="1" eaLnBrk="1" hangingPunct="1">
              <a:lnSpc>
                <a:spcPct val="80000"/>
              </a:lnSpc>
              <a:spcBef>
                <a:spcPts val="200"/>
              </a:spcBef>
            </a:pPr>
            <a:r>
              <a:rPr lang="en-US" altLang="ja-JP" dirty="0">
                <a:hlinkClick r:id="rId4"/>
              </a:rPr>
              <a:t>https://reedbush-www.cc.u-tokyo.ac.jp/ </a:t>
            </a:r>
            <a:endParaRPr lang="en-US" altLang="ja-JP" dirty="0"/>
          </a:p>
          <a:p>
            <a:pPr eaLnBrk="1" hangingPunct="1">
              <a:lnSpc>
                <a:spcPct val="80000"/>
              </a:lnSpc>
              <a:spcBef>
                <a:spcPts val="200"/>
              </a:spcBef>
            </a:pPr>
            <a:r>
              <a:rPr lang="en-US" altLang="ja-JP" dirty="0" err="1"/>
              <a:t>Reedbush</a:t>
            </a:r>
            <a:r>
              <a:rPr lang="en-US" altLang="ja-JP" dirty="0"/>
              <a:t> English</a:t>
            </a:r>
          </a:p>
          <a:p>
            <a:pPr lvl="1" eaLnBrk="1" hangingPunct="1">
              <a:lnSpc>
                <a:spcPct val="80000"/>
              </a:lnSpc>
              <a:spcBef>
                <a:spcPts val="200"/>
              </a:spcBef>
            </a:pPr>
            <a:r>
              <a:rPr lang="en-US" altLang="ja-JP" dirty="0">
                <a:hlinkClick r:id="rId5"/>
              </a:rPr>
              <a:t>https://www.cc.u-tokyo.ac.jp/en/supercomputer/reedbush/service/ </a:t>
            </a:r>
            <a:endParaRPr lang="en-US" altLang="ja-JP" dirty="0"/>
          </a:p>
          <a:p>
            <a:pPr lvl="1" eaLnBrk="1" hangingPunct="1">
              <a:lnSpc>
                <a:spcPct val="80000"/>
              </a:lnSpc>
              <a:spcBef>
                <a:spcPts val="200"/>
              </a:spcBef>
            </a:pPr>
            <a:r>
              <a:rPr lang="en-US" altLang="ja-JP" dirty="0">
                <a:hlinkClick r:id="rId4"/>
              </a:rPr>
              <a:t>https://reedbush-www.cc.u-tokyo.ac.jp/ </a:t>
            </a:r>
            <a:endParaRPr lang="en-US" altLang="ja-JP" dirty="0"/>
          </a:p>
          <a:p>
            <a:pPr eaLnBrk="1" hangingPunct="1">
              <a:lnSpc>
                <a:spcPct val="80000"/>
              </a:lnSpc>
              <a:spcBef>
                <a:spcPts val="200"/>
              </a:spcBef>
            </a:pPr>
            <a:r>
              <a:rPr lang="en-US" altLang="ja-JP" dirty="0" err="1"/>
              <a:t>Oakforest</a:t>
            </a:r>
            <a:r>
              <a:rPr lang="en-US" altLang="ja-JP" dirty="0"/>
              <a:t>-PACS</a:t>
            </a:r>
            <a:r>
              <a:rPr lang="ja-JP" altLang="en-US" dirty="0"/>
              <a:t>（</a:t>
            </a:r>
            <a:r>
              <a:rPr lang="en-US" altLang="ja-JP" dirty="0"/>
              <a:t>OFP</a:t>
            </a:r>
            <a:r>
              <a:rPr lang="ja-JP" altLang="en-US" dirty="0"/>
              <a:t>）日本語</a:t>
            </a:r>
            <a:endParaRPr lang="en-US" altLang="ja-JP" dirty="0"/>
          </a:p>
          <a:p>
            <a:pPr lvl="1" eaLnBrk="1" hangingPunct="1">
              <a:lnSpc>
                <a:spcPct val="80000"/>
              </a:lnSpc>
              <a:spcBef>
                <a:spcPts val="200"/>
              </a:spcBef>
            </a:pPr>
            <a:r>
              <a:rPr lang="en-US" altLang="ja-JP" dirty="0">
                <a:hlinkClick r:id="rId6"/>
              </a:rPr>
              <a:t>https://www.cc.u-tokyo.ac.jp/supercomputer/ofp/service/</a:t>
            </a:r>
            <a:endParaRPr lang="en-US" altLang="ja-JP" dirty="0"/>
          </a:p>
          <a:p>
            <a:pPr lvl="1" eaLnBrk="1" hangingPunct="1">
              <a:lnSpc>
                <a:spcPct val="80000"/>
              </a:lnSpc>
              <a:spcBef>
                <a:spcPts val="200"/>
              </a:spcBef>
            </a:pPr>
            <a:r>
              <a:rPr lang="en-US" altLang="ja-JP" dirty="0">
                <a:hlinkClick r:id="rId7"/>
              </a:rPr>
              <a:t>https://ofp-www.jcahpc.jp/cgi-bin/hpcportal.ja/index.cgi</a:t>
            </a:r>
            <a:endParaRPr lang="en-US" altLang="ja-JP" dirty="0"/>
          </a:p>
          <a:p>
            <a:pPr eaLnBrk="1" hangingPunct="1">
              <a:lnSpc>
                <a:spcPct val="80000"/>
              </a:lnSpc>
              <a:spcBef>
                <a:spcPts val="200"/>
              </a:spcBef>
            </a:pPr>
            <a:r>
              <a:rPr lang="en-US" altLang="ja-JP" dirty="0" err="1"/>
              <a:t>Oakforest</a:t>
            </a:r>
            <a:r>
              <a:rPr lang="en-US" altLang="ja-JP" dirty="0"/>
              <a:t>-PACS</a:t>
            </a:r>
            <a:r>
              <a:rPr lang="ja-JP" altLang="en-US" dirty="0"/>
              <a:t>（</a:t>
            </a:r>
            <a:r>
              <a:rPr lang="en-US" altLang="ja-JP" dirty="0"/>
              <a:t>OFP</a:t>
            </a:r>
            <a:r>
              <a:rPr lang="ja-JP" altLang="en-US" dirty="0"/>
              <a:t>）</a:t>
            </a:r>
            <a:r>
              <a:rPr lang="en-US" altLang="ja-JP" dirty="0"/>
              <a:t>English</a:t>
            </a:r>
          </a:p>
          <a:p>
            <a:pPr lvl="1" eaLnBrk="1" hangingPunct="1">
              <a:lnSpc>
                <a:spcPct val="80000"/>
              </a:lnSpc>
              <a:spcBef>
                <a:spcPts val="200"/>
              </a:spcBef>
            </a:pPr>
            <a:r>
              <a:rPr lang="en-US" altLang="ja-JP" dirty="0">
                <a:hlinkClick r:id="rId8"/>
              </a:rPr>
              <a:t>https://www.cc.u-tokyo.ac.jp/en/supercomputer/ofp/service/</a:t>
            </a:r>
            <a:endParaRPr lang="en-US" altLang="ja-JP" dirty="0"/>
          </a:p>
          <a:p>
            <a:pPr lvl="1" eaLnBrk="1" hangingPunct="1">
              <a:lnSpc>
                <a:spcPct val="80000"/>
              </a:lnSpc>
              <a:spcBef>
                <a:spcPts val="200"/>
              </a:spcBef>
            </a:pPr>
            <a:r>
              <a:rPr lang="en-US" altLang="ja-JP" dirty="0">
                <a:hlinkClick r:id="rId9"/>
              </a:rPr>
              <a:t>https://ofp-www.jcahpc.jp/cgi-bin/hpcportal.en/index.cgi</a:t>
            </a:r>
            <a:endParaRPr lang="en-US" altLang="ja-JP" dirty="0"/>
          </a:p>
          <a:p>
            <a:pPr eaLnBrk="1" hangingPunct="1">
              <a:lnSpc>
                <a:spcPct val="80000"/>
              </a:lnSpc>
              <a:spcBef>
                <a:spcPts val="200"/>
              </a:spcBef>
            </a:pPr>
            <a:r>
              <a:rPr lang="en-US" altLang="ja-JP" dirty="0" err="1"/>
              <a:t>Oakbridge</a:t>
            </a:r>
            <a:r>
              <a:rPr lang="en-US" altLang="ja-JP" dirty="0"/>
              <a:t>-CX</a:t>
            </a:r>
            <a:r>
              <a:rPr lang="ja-JP" altLang="en-US" dirty="0"/>
              <a:t>（</a:t>
            </a:r>
            <a:r>
              <a:rPr lang="en-US" altLang="ja-JP" dirty="0"/>
              <a:t>OBCX</a:t>
            </a:r>
            <a:r>
              <a:rPr lang="ja-JP" altLang="en-US" dirty="0"/>
              <a:t>）</a:t>
            </a:r>
            <a:r>
              <a:rPr lang="en-US" altLang="ja-JP" dirty="0"/>
              <a:t>English</a:t>
            </a:r>
          </a:p>
          <a:p>
            <a:pPr lvl="1" eaLnBrk="1" hangingPunct="1">
              <a:lnSpc>
                <a:spcPct val="80000"/>
              </a:lnSpc>
              <a:spcBef>
                <a:spcPts val="200"/>
              </a:spcBef>
            </a:pPr>
            <a:r>
              <a:rPr lang="en-US" altLang="ja-JP" dirty="0">
                <a:hlinkClick r:id="rId10"/>
              </a:rPr>
              <a:t>https://www.cc.u-tokyo.ac.jp/supercomputer/obcx/service/</a:t>
            </a:r>
            <a:endParaRPr lang="en-US" altLang="ja-JP" dirty="0"/>
          </a:p>
          <a:p>
            <a:pPr lvl="1" eaLnBrk="1" hangingPunct="1">
              <a:lnSpc>
                <a:spcPct val="80000"/>
              </a:lnSpc>
              <a:spcBef>
                <a:spcPts val="200"/>
              </a:spcBef>
            </a:pPr>
            <a:r>
              <a:rPr lang="en-US" altLang="ja-JP" dirty="0">
                <a:hlinkClick r:id="rId11"/>
              </a:rPr>
              <a:t>https://obcx-www.cc.u-tokyo.ac.jp/cgi-bin/hpcportal.ja/index.cgi</a:t>
            </a:r>
            <a:endParaRPr lang="en-US" altLang="ja-JP" dirty="0"/>
          </a:p>
          <a:p>
            <a:pPr eaLnBrk="1" hangingPunct="1">
              <a:lnSpc>
                <a:spcPct val="80000"/>
              </a:lnSpc>
              <a:spcBef>
                <a:spcPts val="200"/>
              </a:spcBef>
            </a:pPr>
            <a:r>
              <a:rPr lang="en-US" altLang="ja-JP" dirty="0" err="1"/>
              <a:t>Oakbridge</a:t>
            </a:r>
            <a:r>
              <a:rPr lang="en-US" altLang="ja-JP" dirty="0"/>
              <a:t>-CX</a:t>
            </a:r>
            <a:r>
              <a:rPr lang="ja-JP" altLang="en-US" dirty="0"/>
              <a:t>（</a:t>
            </a:r>
            <a:r>
              <a:rPr lang="en-US" altLang="ja-JP" dirty="0"/>
              <a:t>OBCX</a:t>
            </a:r>
            <a:r>
              <a:rPr lang="ja-JP" altLang="en-US" dirty="0"/>
              <a:t>） </a:t>
            </a:r>
            <a:r>
              <a:rPr lang="en-US" altLang="ja-JP" dirty="0"/>
              <a:t>English</a:t>
            </a:r>
          </a:p>
          <a:p>
            <a:pPr lvl="1" eaLnBrk="1" hangingPunct="1">
              <a:lnSpc>
                <a:spcPct val="80000"/>
              </a:lnSpc>
              <a:spcBef>
                <a:spcPts val="200"/>
              </a:spcBef>
            </a:pPr>
            <a:r>
              <a:rPr lang="en-US" altLang="ja-JP" dirty="0">
                <a:hlinkClick r:id="rId12"/>
              </a:rPr>
              <a:t>https://www.cc.u-tokyo.ac.jp/en/supercomputer/obcx/service/</a:t>
            </a:r>
            <a:endParaRPr lang="en-US" altLang="ja-JP" dirty="0"/>
          </a:p>
          <a:p>
            <a:pPr lvl="1" eaLnBrk="1" hangingPunct="1">
              <a:lnSpc>
                <a:spcPct val="80000"/>
              </a:lnSpc>
              <a:spcBef>
                <a:spcPts val="200"/>
              </a:spcBef>
            </a:pPr>
            <a:r>
              <a:rPr lang="en-US" altLang="ja-JP" dirty="0">
                <a:hlinkClick r:id="rId13"/>
              </a:rPr>
              <a:t>https://obcx-www.cc.u-tokyo.ac.jp/cgi-bin/hpcportal.en/index.cgi</a:t>
            </a:r>
            <a:endParaRPr lang="en-US" altLang="ja-JP" dirty="0"/>
          </a:p>
          <a:p>
            <a:pPr lvl="1" eaLnBrk="1" hangingPunct="1">
              <a:lnSpc>
                <a:spcPct val="80000"/>
              </a:lnSpc>
              <a:spcBef>
                <a:spcPts val="200"/>
              </a:spcBef>
            </a:pPr>
            <a:endParaRPr lang="en-US" altLang="ja-JP" dirty="0"/>
          </a:p>
          <a:p>
            <a:pPr lvl="1" eaLnBrk="1" hangingPunct="1">
              <a:lnSpc>
                <a:spcPct val="80000"/>
              </a:lnSpc>
              <a:spcBef>
                <a:spcPts val="200"/>
              </a:spcBef>
            </a:pPr>
            <a:endParaRPr lang="en-US" altLang="ja-JP"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39</a:t>
            </a:fld>
            <a:endParaRPr lang="en-US" altLang="ja-JP" sz="1000"/>
          </a:p>
        </p:txBody>
      </p:sp>
    </p:spTree>
    <p:extLst>
      <p:ext uri="{BB962C8B-B14F-4D97-AF65-F5344CB8AC3E}">
        <p14:creationId xmlns:p14="http://schemas.microsoft.com/office/powerpoint/2010/main" val="158818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624" y="116210"/>
            <a:ext cx="9940926" cy="720079"/>
          </a:xfrm>
        </p:spPr>
        <p:txBody>
          <a:bodyPr/>
          <a:lstStyle/>
          <a:p>
            <a:pPr eaLnBrk="1" hangingPunct="1"/>
            <a:r>
              <a:rPr lang="ja-JP" altLang="en-US" b="1" dirty="0"/>
              <a:t>準備について</a:t>
            </a:r>
            <a:endParaRPr lang="ja-JP" altLang="en-US" sz="2800" dirty="0"/>
          </a:p>
        </p:txBody>
      </p:sp>
      <p:sp>
        <p:nvSpPr>
          <p:cNvPr id="35843" name="Rectangle 3"/>
          <p:cNvSpPr>
            <a:spLocks noGrp="1" noChangeArrowheads="1"/>
          </p:cNvSpPr>
          <p:nvPr>
            <p:ph type="body" idx="1"/>
          </p:nvPr>
        </p:nvSpPr>
        <p:spPr>
          <a:xfrm>
            <a:off x="0" y="883262"/>
            <a:ext cx="9906000" cy="2232248"/>
          </a:xfrm>
        </p:spPr>
        <p:txBody>
          <a:bodyPr/>
          <a:lstStyle/>
          <a:p>
            <a:pPr eaLnBrk="1" hangingPunct="1">
              <a:spcBef>
                <a:spcPts val="600"/>
              </a:spcBef>
            </a:pPr>
            <a:r>
              <a:rPr lang="en-US" altLang="ja-JP" dirty="0"/>
              <a:t>Fortran</a:t>
            </a:r>
            <a:r>
              <a:rPr lang="ja-JP" altLang="en-US" dirty="0"/>
              <a:t>または</a:t>
            </a:r>
            <a:r>
              <a:rPr lang="en-US" altLang="ja-JP" dirty="0"/>
              <a:t>C</a:t>
            </a:r>
            <a:r>
              <a:rPr lang="ja-JP" altLang="en-US" dirty="0"/>
              <a:t>言語によるプログラミング経験のあることが望ましい（必須ではありません）</a:t>
            </a:r>
            <a:endParaRPr lang="en-US" altLang="ja-JP" dirty="0"/>
          </a:p>
          <a:p>
            <a:pPr eaLnBrk="1" hangingPunct="1">
              <a:spcBef>
                <a:spcPts val="600"/>
              </a:spcBef>
            </a:pPr>
            <a:r>
              <a:rPr lang="en-US" altLang="ja-JP" dirty="0"/>
              <a:t>UNIX</a:t>
            </a:r>
            <a:r>
              <a:rPr lang="ja-JP" altLang="en-US" dirty="0"/>
              <a:t>の経験があることが望ましい</a:t>
            </a:r>
            <a:endParaRPr lang="en-US" altLang="ja-JP" dirty="0"/>
          </a:p>
          <a:p>
            <a:pPr lvl="1" eaLnBrk="1" hangingPunct="1">
              <a:spcBef>
                <a:spcPts val="600"/>
              </a:spcBef>
            </a:pPr>
            <a:r>
              <a:rPr lang="ja-JP" altLang="en-US" dirty="0"/>
              <a:t>最低限</a:t>
            </a:r>
            <a:r>
              <a:rPr lang="en-US" altLang="ja-JP" dirty="0"/>
              <a:t>emacs</a:t>
            </a:r>
            <a:r>
              <a:rPr lang="ja-JP" altLang="en-US" dirty="0"/>
              <a:t>または</a:t>
            </a:r>
            <a:r>
              <a:rPr lang="en-US" altLang="ja-JP" dirty="0"/>
              <a:t>vi</a:t>
            </a:r>
            <a:r>
              <a:rPr lang="ja-JP" altLang="en-US" dirty="0"/>
              <a:t>等によりファイルの編集をできる必要があります</a:t>
            </a:r>
            <a:endParaRPr lang="en-US" altLang="ja-JP" dirty="0"/>
          </a:p>
          <a:p>
            <a:pPr lvl="1" eaLnBrk="1" hangingPunct="1">
              <a:spcBef>
                <a:spcPts val="600"/>
              </a:spcBef>
            </a:pPr>
            <a:r>
              <a:rPr lang="en-US" altLang="ja-JP" dirty="0"/>
              <a:t>emacs</a:t>
            </a:r>
            <a:r>
              <a:rPr lang="ja-JP" altLang="en-US" dirty="0"/>
              <a:t>，</a:t>
            </a:r>
            <a:r>
              <a:rPr lang="en-US" altLang="ja-JP" dirty="0"/>
              <a:t>vi</a:t>
            </a:r>
            <a:r>
              <a:rPr lang="ja-JP" altLang="en-US" dirty="0"/>
              <a:t>等未経験の場合は，各自予め自習しておいてください</a:t>
            </a:r>
            <a:endParaRPr lang="en-US" altLang="ja-JP" dirty="0"/>
          </a:p>
          <a:p>
            <a:pPr eaLnBrk="1" hangingPunct="1">
              <a:spcBef>
                <a:spcPts val="600"/>
              </a:spcBef>
            </a:pPr>
            <a:r>
              <a:rPr lang="ja-JP" altLang="en-US" dirty="0">
                <a:solidFill>
                  <a:srgbClr val="FF0000"/>
                </a:solidFill>
              </a:rPr>
              <a:t>以下に示す「</a:t>
            </a:r>
            <a:r>
              <a:rPr lang="en-US" altLang="ja-JP" dirty="0">
                <a:solidFill>
                  <a:srgbClr val="FF0000"/>
                </a:solidFill>
              </a:rPr>
              <a:t>PC</a:t>
            </a:r>
            <a:r>
              <a:rPr lang="ja-JP" altLang="en-US" dirty="0">
                <a:solidFill>
                  <a:srgbClr val="FF0000"/>
                </a:solidFill>
              </a:rPr>
              <a:t>上でのソフトウェアの準備」，「スパコンへのログイン」，「ログインしたら・・・」について受講日までに完了していることを前提として</a:t>
            </a:r>
            <a:r>
              <a:rPr lang="ja-JP" altLang="en-US" dirty="0" smtClean="0">
                <a:solidFill>
                  <a:srgbClr val="FF0000"/>
                </a:solidFill>
              </a:rPr>
              <a:t>，</a:t>
            </a:r>
            <a:r>
              <a:rPr lang="en-US" altLang="ja-JP" dirty="0" smtClean="0">
                <a:solidFill>
                  <a:srgbClr val="FF0000"/>
                </a:solidFill>
              </a:rPr>
              <a:t>3</a:t>
            </a:r>
            <a:r>
              <a:rPr lang="ja-JP" altLang="en-US" dirty="0" smtClean="0">
                <a:solidFill>
                  <a:srgbClr val="FF0000"/>
                </a:solidFill>
              </a:rPr>
              <a:t>月</a:t>
            </a:r>
            <a:r>
              <a:rPr lang="en-US" altLang="ja-JP" dirty="0">
                <a:solidFill>
                  <a:srgbClr val="FF0000"/>
                </a:solidFill>
              </a:rPr>
              <a:t>8</a:t>
            </a:r>
            <a:r>
              <a:rPr lang="ja-JP" altLang="en-US" dirty="0" smtClean="0">
                <a:solidFill>
                  <a:srgbClr val="FF0000"/>
                </a:solidFill>
              </a:rPr>
              <a:t>日～</a:t>
            </a:r>
            <a:r>
              <a:rPr lang="en-US" altLang="ja-JP" dirty="0" smtClean="0">
                <a:solidFill>
                  <a:srgbClr val="FF0000"/>
                </a:solidFill>
              </a:rPr>
              <a:t>10</a:t>
            </a:r>
            <a:r>
              <a:rPr lang="ja-JP" altLang="en-US" dirty="0" smtClean="0">
                <a:solidFill>
                  <a:srgbClr val="FF0000"/>
                </a:solidFill>
              </a:rPr>
              <a:t>日のスクールを</a:t>
            </a:r>
            <a:r>
              <a:rPr lang="ja-JP" altLang="en-US" dirty="0">
                <a:solidFill>
                  <a:srgbClr val="FF0000"/>
                </a:solidFill>
              </a:rPr>
              <a:t>実施いたしますので，よろしくお願いいたします。</a:t>
            </a:r>
            <a:endParaRPr lang="en-US" altLang="ja-JP" dirty="0">
              <a:solidFill>
                <a:srgbClr val="FF0000"/>
              </a:solidFill>
            </a:endParaRPr>
          </a:p>
          <a:p>
            <a:pPr lvl="1" eaLnBrk="1" hangingPunct="1">
              <a:spcBef>
                <a:spcPts val="600"/>
              </a:spcBef>
            </a:pPr>
            <a:r>
              <a:rPr lang="ja-JP" altLang="en-US" dirty="0">
                <a:solidFill>
                  <a:srgbClr val="FF0000"/>
                </a:solidFill>
              </a:rPr>
              <a:t>もし支障がある場合には</a:t>
            </a:r>
            <a:r>
              <a:rPr lang="ja-JP" altLang="en-US" dirty="0" smtClean="0">
                <a:solidFill>
                  <a:srgbClr val="FF0000"/>
                </a:solidFill>
              </a:rPr>
              <a:t>，初日のオリエンテーションにて相談</a:t>
            </a:r>
            <a:r>
              <a:rPr lang="ja-JP" altLang="en-US" dirty="0">
                <a:solidFill>
                  <a:srgbClr val="FF0000"/>
                </a:solidFill>
              </a:rPr>
              <a:t>の機会を設けますので，希望者は申し出てください</a:t>
            </a:r>
            <a:endParaRPr lang="en-US" altLang="ja-JP" dirty="0">
              <a:solidFill>
                <a:srgbClr val="FF0000"/>
              </a:solidFill>
            </a:endParaRPr>
          </a:p>
          <a:p>
            <a:pPr lvl="1" eaLnBrk="1" hangingPunct="1">
              <a:spcBef>
                <a:spcPts val="600"/>
              </a:spcBef>
            </a:pPr>
            <a:r>
              <a:rPr lang="ja-JP" altLang="en-US" dirty="0">
                <a:solidFill>
                  <a:srgbClr val="FF0000"/>
                </a:solidFill>
              </a:rPr>
              <a:t>連絡方法については追ってご連絡いたします</a:t>
            </a:r>
            <a:endParaRPr lang="en-US" altLang="ja-JP" dirty="0">
              <a:solidFill>
                <a:srgbClr val="FF0000"/>
              </a:solidFill>
            </a:endParaRPr>
          </a:p>
          <a:p>
            <a:pPr eaLnBrk="1" hangingPunct="1">
              <a:spcBef>
                <a:spcPts val="600"/>
              </a:spcBef>
            </a:pPr>
            <a:r>
              <a:rPr lang="ja-JP" altLang="en-US" dirty="0">
                <a:solidFill>
                  <a:srgbClr val="0000FF"/>
                </a:solidFill>
              </a:rPr>
              <a:t>「東大情報基盤センターのスパコン」も予め目を通してください</a:t>
            </a:r>
            <a:endParaRPr lang="en-US" altLang="ja-JP" dirty="0">
              <a:solidFill>
                <a:srgbClr val="0000FF"/>
              </a:solidFill>
            </a:endParaRPr>
          </a:p>
          <a:p>
            <a:pPr lvl="1" eaLnBrk="1" hangingPunct="1">
              <a:spcBef>
                <a:spcPts val="600"/>
              </a:spcBef>
            </a:pPr>
            <a:endParaRPr lang="en-US" altLang="ja-JP" dirty="0">
              <a:solidFill>
                <a:srgbClr val="FF0000"/>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a:t>
            </a:fld>
            <a:endParaRPr lang="en-US" altLang="ja-JP" sz="1000"/>
          </a:p>
        </p:txBody>
      </p:sp>
    </p:spTree>
    <p:extLst>
      <p:ext uri="{BB962C8B-B14F-4D97-AF65-F5344CB8AC3E}">
        <p14:creationId xmlns:p14="http://schemas.microsoft.com/office/powerpoint/2010/main" val="3385841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9568" y="116210"/>
            <a:ext cx="9940926" cy="720079"/>
          </a:xfrm>
        </p:spPr>
        <p:txBody>
          <a:bodyPr/>
          <a:lstStyle/>
          <a:p>
            <a:pPr eaLnBrk="1" hangingPunct="1"/>
            <a:r>
              <a:rPr lang="ja-JP" altLang="en-US" b="1" dirty="0"/>
              <a:t>②スパコンポータルサイトにログイン（</a:t>
            </a:r>
            <a:r>
              <a:rPr lang="en-US" altLang="ja-JP" b="1" dirty="0"/>
              <a:t>2/3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40</a:t>
            </a:fld>
            <a:endParaRPr lang="en-US" altLang="ja-JP" sz="1000" dirty="0"/>
          </a:p>
        </p:txBody>
      </p:sp>
      <p:pic>
        <p:nvPicPr>
          <p:cNvPr id="4" name="図 3">
            <a:extLst>
              <a:ext uri="{FF2B5EF4-FFF2-40B4-BE49-F238E27FC236}">
                <a16:creationId xmlns:a16="http://schemas.microsoft.com/office/drawing/2014/main" id="{46A4D8DA-E882-4A0C-A571-8C4AEED88595}"/>
              </a:ext>
            </a:extLst>
          </p:cNvPr>
          <p:cNvPicPr>
            <a:picLocks noChangeAspect="1"/>
          </p:cNvPicPr>
          <p:nvPr/>
        </p:nvPicPr>
        <p:blipFill>
          <a:blip r:embed="rId3"/>
          <a:stretch>
            <a:fillRect/>
          </a:stretch>
        </p:blipFill>
        <p:spPr>
          <a:xfrm>
            <a:off x="34925" y="1321831"/>
            <a:ext cx="9906000" cy="5572125"/>
          </a:xfrm>
          <a:prstGeom prst="rect">
            <a:avLst/>
          </a:prstGeom>
        </p:spPr>
      </p:pic>
      <p:sp>
        <p:nvSpPr>
          <p:cNvPr id="5" name="テキスト ボックス 4">
            <a:extLst>
              <a:ext uri="{FF2B5EF4-FFF2-40B4-BE49-F238E27FC236}">
                <a16:creationId xmlns:a16="http://schemas.microsoft.com/office/drawing/2014/main" id="{1AC54573-0500-446C-8FB6-8E863CFBDA49}"/>
              </a:ext>
            </a:extLst>
          </p:cNvPr>
          <p:cNvSpPr txBox="1"/>
          <p:nvPr/>
        </p:nvSpPr>
        <p:spPr>
          <a:xfrm>
            <a:off x="598763" y="730959"/>
            <a:ext cx="8708474" cy="461665"/>
          </a:xfrm>
          <a:prstGeom prst="rect">
            <a:avLst/>
          </a:prstGeom>
          <a:solidFill>
            <a:srgbClr val="FFFFCC"/>
          </a:solidFill>
        </p:spPr>
        <p:txBody>
          <a:bodyPr wrap="none" rtlCol="0">
            <a:spAutoFit/>
          </a:bodyPr>
          <a:lstStyle/>
          <a:p>
            <a:r>
              <a:rPr lang="en-US" altLang="ja-JP" sz="2400" dirty="0">
                <a:hlinkClick r:id="rId4"/>
              </a:rPr>
              <a:t>https://obcx-www.cc.u-tokyo.ac.jp/cgi-bin/hpcportal.ja/index.cgi</a:t>
            </a:r>
            <a:endParaRPr kumimoji="1" lang="ja-JP" altLang="en-US" sz="2400" dirty="0"/>
          </a:p>
        </p:txBody>
      </p:sp>
      <p:sp>
        <p:nvSpPr>
          <p:cNvPr id="7" name="正方形/長方形 6">
            <a:extLst>
              <a:ext uri="{FF2B5EF4-FFF2-40B4-BE49-F238E27FC236}">
                <a16:creationId xmlns:a16="http://schemas.microsoft.com/office/drawing/2014/main" id="{7318ABA0-98EF-4310-BE6A-1896D604DA1A}"/>
              </a:ext>
            </a:extLst>
          </p:cNvPr>
          <p:cNvSpPr/>
          <p:nvPr/>
        </p:nvSpPr>
        <p:spPr>
          <a:xfrm>
            <a:off x="2144688" y="2852936"/>
            <a:ext cx="2016224" cy="21602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FCE462E-AE09-4C13-B350-6362D71C2131}"/>
              </a:ext>
            </a:extLst>
          </p:cNvPr>
          <p:cNvSpPr/>
          <p:nvPr/>
        </p:nvSpPr>
        <p:spPr>
          <a:xfrm>
            <a:off x="4958494" y="2852936"/>
            <a:ext cx="201622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AAA1C41-CEAF-4B25-99BA-3F280EB5DD7B}"/>
              </a:ext>
            </a:extLst>
          </p:cNvPr>
          <p:cNvSpPr/>
          <p:nvPr/>
        </p:nvSpPr>
        <p:spPr>
          <a:xfrm>
            <a:off x="1419114" y="2756650"/>
            <a:ext cx="2736304" cy="461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8338A5E-4908-4B4F-A228-55CF9A16E547}"/>
              </a:ext>
            </a:extLst>
          </p:cNvPr>
          <p:cNvSpPr/>
          <p:nvPr/>
        </p:nvSpPr>
        <p:spPr>
          <a:xfrm>
            <a:off x="4252270" y="2756650"/>
            <a:ext cx="2736304" cy="461665"/>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3ECF9A8-3632-4CFD-A4BF-03BA7A9FEC2F}"/>
              </a:ext>
            </a:extLst>
          </p:cNvPr>
          <p:cNvSpPr/>
          <p:nvPr/>
        </p:nvSpPr>
        <p:spPr>
          <a:xfrm>
            <a:off x="2337126" y="3883877"/>
            <a:ext cx="989934" cy="4798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rPr>
              <a:t>Info-1</a:t>
            </a:r>
          </a:p>
        </p:txBody>
      </p:sp>
      <p:sp>
        <p:nvSpPr>
          <p:cNvPr id="16" name="正方形/長方形 15">
            <a:extLst>
              <a:ext uri="{FF2B5EF4-FFF2-40B4-BE49-F238E27FC236}">
                <a16:creationId xmlns:a16="http://schemas.microsoft.com/office/drawing/2014/main" id="{0FEF4098-1CB7-46E9-A955-9F82B703F925}"/>
              </a:ext>
            </a:extLst>
          </p:cNvPr>
          <p:cNvSpPr/>
          <p:nvPr/>
        </p:nvSpPr>
        <p:spPr>
          <a:xfrm>
            <a:off x="5457056" y="3926403"/>
            <a:ext cx="989934" cy="479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rPr>
              <a:t>Info-2</a:t>
            </a:r>
          </a:p>
        </p:txBody>
      </p:sp>
      <p:sp>
        <p:nvSpPr>
          <p:cNvPr id="17" name="正方形/長方形 16">
            <a:extLst>
              <a:ext uri="{FF2B5EF4-FFF2-40B4-BE49-F238E27FC236}">
                <a16:creationId xmlns:a16="http://schemas.microsoft.com/office/drawing/2014/main" id="{97990327-A864-49BD-8EBE-C58E1C06BB27}"/>
              </a:ext>
            </a:extLst>
          </p:cNvPr>
          <p:cNvSpPr/>
          <p:nvPr/>
        </p:nvSpPr>
        <p:spPr>
          <a:xfrm>
            <a:off x="1561009" y="3325749"/>
            <a:ext cx="2376264" cy="47391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利用者</a:t>
            </a:r>
            <a:r>
              <a:rPr kumimoji="1" lang="en-US" altLang="ja-JP" sz="2000" dirty="0">
                <a:solidFill>
                  <a:schemeClr val="tx1"/>
                </a:solidFill>
              </a:rPr>
              <a:t>ID</a:t>
            </a:r>
            <a:r>
              <a:rPr kumimoji="1" lang="ja-JP" altLang="en-US" sz="2000" dirty="0">
                <a:solidFill>
                  <a:schemeClr val="tx1"/>
                </a:solidFill>
              </a:rPr>
              <a:t>（</a:t>
            </a:r>
            <a:r>
              <a:rPr kumimoji="1" lang="en-US" altLang="ja-JP" sz="2000" dirty="0">
                <a:solidFill>
                  <a:schemeClr val="tx1"/>
                </a:solidFill>
              </a:rPr>
              <a:t>t65XYZ</a:t>
            </a:r>
            <a:r>
              <a:rPr kumimoji="1" lang="ja-JP" altLang="en-US" sz="2000" dirty="0">
                <a:solidFill>
                  <a:schemeClr val="tx1"/>
                </a:solidFill>
              </a:rPr>
              <a:t>）</a:t>
            </a:r>
            <a:endParaRPr kumimoji="1" lang="en-US" altLang="ja-JP" sz="2000" dirty="0">
              <a:solidFill>
                <a:schemeClr val="tx1"/>
              </a:solidFill>
            </a:endParaRPr>
          </a:p>
        </p:txBody>
      </p:sp>
      <p:sp>
        <p:nvSpPr>
          <p:cNvPr id="18" name="正方形/長方形 17">
            <a:extLst>
              <a:ext uri="{FF2B5EF4-FFF2-40B4-BE49-F238E27FC236}">
                <a16:creationId xmlns:a16="http://schemas.microsoft.com/office/drawing/2014/main" id="{E2112A26-A4EF-468A-8184-315A828AB6D3}"/>
              </a:ext>
            </a:extLst>
          </p:cNvPr>
          <p:cNvSpPr/>
          <p:nvPr/>
        </p:nvSpPr>
        <p:spPr>
          <a:xfrm>
            <a:off x="4808984" y="3339138"/>
            <a:ext cx="2556284" cy="4664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初期パスワード（</a:t>
            </a:r>
            <a:r>
              <a:rPr kumimoji="1" lang="en-US" altLang="ja-JP" sz="2000" dirty="0">
                <a:solidFill>
                  <a:schemeClr val="tx1"/>
                </a:solidFill>
              </a:rPr>
              <a:t>8</a:t>
            </a:r>
            <a:r>
              <a:rPr kumimoji="1" lang="ja-JP" altLang="en-US" sz="2000" dirty="0">
                <a:solidFill>
                  <a:schemeClr val="tx1"/>
                </a:solidFill>
              </a:rPr>
              <a:t>桁）</a:t>
            </a:r>
            <a:endParaRPr kumimoji="1" lang="en-US" altLang="ja-JP" sz="2000" dirty="0">
              <a:solidFill>
                <a:schemeClr val="tx1"/>
              </a:solidFill>
            </a:endParaRPr>
          </a:p>
        </p:txBody>
      </p:sp>
    </p:spTree>
    <p:extLst>
      <p:ext uri="{BB962C8B-B14F-4D97-AF65-F5344CB8AC3E}">
        <p14:creationId xmlns:p14="http://schemas.microsoft.com/office/powerpoint/2010/main" val="3223505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F5DA9EB-65F5-40C8-974E-C30629E7FAEA}"/>
              </a:ext>
            </a:extLst>
          </p:cNvPr>
          <p:cNvPicPr>
            <a:picLocks noChangeAspect="1"/>
          </p:cNvPicPr>
          <p:nvPr/>
        </p:nvPicPr>
        <p:blipFill>
          <a:blip r:embed="rId3"/>
          <a:stretch>
            <a:fillRect/>
          </a:stretch>
        </p:blipFill>
        <p:spPr>
          <a:xfrm>
            <a:off x="34925" y="1228220"/>
            <a:ext cx="9906000" cy="5572125"/>
          </a:xfrm>
          <a:prstGeom prst="rect">
            <a:avLst/>
          </a:prstGeom>
        </p:spPr>
      </p:pic>
      <p:sp>
        <p:nvSpPr>
          <p:cNvPr id="35842" name="Rectangle 2"/>
          <p:cNvSpPr>
            <a:spLocks noGrp="1" noChangeArrowheads="1"/>
          </p:cNvSpPr>
          <p:nvPr>
            <p:ph type="title"/>
          </p:nvPr>
        </p:nvSpPr>
        <p:spPr>
          <a:xfrm>
            <a:off x="-17463" y="298333"/>
            <a:ext cx="9940926" cy="720079"/>
          </a:xfrm>
        </p:spPr>
        <p:txBody>
          <a:bodyPr/>
          <a:lstStyle/>
          <a:p>
            <a:pPr eaLnBrk="1" hangingPunct="1"/>
            <a:r>
              <a:rPr lang="ja-JP" altLang="en-US" b="1" dirty="0"/>
              <a:t>②初期パスワードの変更（</a:t>
            </a:r>
            <a:r>
              <a:rPr lang="en-US" altLang="ja-JP" b="1" dirty="0"/>
              <a:t>3/3</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41</a:t>
            </a:fld>
            <a:endParaRPr lang="en-US" altLang="ja-JP" sz="1000" dirty="0"/>
          </a:p>
        </p:txBody>
      </p:sp>
      <p:sp>
        <p:nvSpPr>
          <p:cNvPr id="11" name="正方形/長方形 10">
            <a:extLst>
              <a:ext uri="{FF2B5EF4-FFF2-40B4-BE49-F238E27FC236}">
                <a16:creationId xmlns:a16="http://schemas.microsoft.com/office/drawing/2014/main" id="{0FCE462E-AE09-4C13-B350-6362D71C2131}"/>
              </a:ext>
            </a:extLst>
          </p:cNvPr>
          <p:cNvSpPr/>
          <p:nvPr/>
        </p:nvSpPr>
        <p:spPr>
          <a:xfrm>
            <a:off x="3440832" y="2852936"/>
            <a:ext cx="2592288" cy="151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1EEAFD1-02FB-43D5-B768-CD8E0CDAA91C}"/>
              </a:ext>
            </a:extLst>
          </p:cNvPr>
          <p:cNvSpPr/>
          <p:nvPr/>
        </p:nvSpPr>
        <p:spPr>
          <a:xfrm>
            <a:off x="6441392" y="2636912"/>
            <a:ext cx="1895984"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初期パスワード</a:t>
            </a:r>
            <a:endParaRPr kumimoji="1" lang="en-US" altLang="ja-JP" sz="2000" dirty="0">
              <a:solidFill>
                <a:schemeClr val="tx1"/>
              </a:solidFill>
            </a:endParaRPr>
          </a:p>
        </p:txBody>
      </p:sp>
      <p:sp>
        <p:nvSpPr>
          <p:cNvPr id="3" name="正方形/長方形 2">
            <a:extLst>
              <a:ext uri="{FF2B5EF4-FFF2-40B4-BE49-F238E27FC236}">
                <a16:creationId xmlns:a16="http://schemas.microsoft.com/office/drawing/2014/main" id="{CE198015-DAC2-4C23-AAA8-2BD73B0CFB5E}"/>
              </a:ext>
            </a:extLst>
          </p:cNvPr>
          <p:cNvSpPr/>
          <p:nvPr/>
        </p:nvSpPr>
        <p:spPr>
          <a:xfrm>
            <a:off x="3464608" y="3068960"/>
            <a:ext cx="2568512" cy="1511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EDC12A0-3BDA-4511-ACAD-56C7212DC887}"/>
              </a:ext>
            </a:extLst>
          </p:cNvPr>
          <p:cNvSpPr/>
          <p:nvPr/>
        </p:nvSpPr>
        <p:spPr>
          <a:xfrm>
            <a:off x="3464608" y="3356992"/>
            <a:ext cx="2568512" cy="1511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32888DB2-B61B-4F5C-935E-DC833DB126AF}"/>
              </a:ext>
            </a:extLst>
          </p:cNvPr>
          <p:cNvCxnSpPr>
            <a:cxnSpLocks/>
          </p:cNvCxnSpPr>
          <p:nvPr/>
        </p:nvCxnSpPr>
        <p:spPr>
          <a:xfrm flipH="1" flipV="1">
            <a:off x="6105128" y="3201720"/>
            <a:ext cx="792088" cy="515313"/>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A66599F7-5F18-4B14-B64D-53DAAF1A409D}"/>
              </a:ext>
            </a:extLst>
          </p:cNvPr>
          <p:cNvCxnSpPr>
            <a:cxnSpLocks/>
          </p:cNvCxnSpPr>
          <p:nvPr/>
        </p:nvCxnSpPr>
        <p:spPr>
          <a:xfrm flipH="1" flipV="1">
            <a:off x="6099770" y="3560582"/>
            <a:ext cx="792088" cy="515313"/>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E35AC155-52E3-4F58-80EE-26E5AD30E2F4}"/>
              </a:ext>
            </a:extLst>
          </p:cNvPr>
          <p:cNvSpPr/>
          <p:nvPr/>
        </p:nvSpPr>
        <p:spPr>
          <a:xfrm>
            <a:off x="6995814" y="3645024"/>
            <a:ext cx="2709714"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変更後のパスワードを入力（</a:t>
            </a:r>
            <a:r>
              <a:rPr kumimoji="1" lang="en-US" altLang="ja-JP" sz="2000" dirty="0">
                <a:solidFill>
                  <a:schemeClr val="tx1"/>
                </a:solidFill>
              </a:rPr>
              <a:t>2</a:t>
            </a:r>
            <a:r>
              <a:rPr kumimoji="1" lang="ja-JP" altLang="en-US" sz="2000" dirty="0">
                <a:solidFill>
                  <a:schemeClr val="tx1"/>
                </a:solidFill>
              </a:rPr>
              <a:t>回）</a:t>
            </a:r>
            <a:endParaRPr kumimoji="1" lang="en-US" altLang="ja-JP" sz="2000" dirty="0">
              <a:solidFill>
                <a:schemeClr val="tx1"/>
              </a:solidFill>
            </a:endParaRPr>
          </a:p>
        </p:txBody>
      </p:sp>
      <p:sp>
        <p:nvSpPr>
          <p:cNvPr id="21" name="テキスト ボックス 20">
            <a:extLst>
              <a:ext uri="{FF2B5EF4-FFF2-40B4-BE49-F238E27FC236}">
                <a16:creationId xmlns:a16="http://schemas.microsoft.com/office/drawing/2014/main" id="{6D44B3C3-C350-4ABF-8AF7-99FC599DFEC1}"/>
              </a:ext>
            </a:extLst>
          </p:cNvPr>
          <p:cNvSpPr txBox="1"/>
          <p:nvPr/>
        </p:nvSpPr>
        <p:spPr>
          <a:xfrm>
            <a:off x="638752" y="3980197"/>
            <a:ext cx="5604160" cy="2677656"/>
          </a:xfrm>
          <a:prstGeom prst="rect">
            <a:avLst/>
          </a:prstGeom>
          <a:solidFill>
            <a:srgbClr val="FFFFCC"/>
          </a:solidFill>
        </p:spPr>
        <p:txBody>
          <a:bodyPr wrap="square" rtlCol="0">
            <a:spAutoFit/>
          </a:bodyPr>
          <a:lstStyle/>
          <a:p>
            <a:r>
              <a:rPr lang="ja-JP" altLang="en-US" sz="2400" b="1" u="sng" dirty="0"/>
              <a:t>パスワード規約</a:t>
            </a:r>
            <a:endParaRPr lang="en-US" altLang="ja-JP" sz="2400" b="1" u="sng" dirty="0"/>
          </a:p>
          <a:p>
            <a:pPr marL="342900" indent="-342900">
              <a:buFont typeface="Arial" panose="020B0604020202020204" pitchFamily="34" charset="0"/>
              <a:buChar char="•"/>
            </a:pPr>
            <a:r>
              <a:rPr kumimoji="1" lang="en-US" altLang="ja-JP" sz="2400" b="1" dirty="0"/>
              <a:t>8</a:t>
            </a:r>
            <a:r>
              <a:rPr kumimoji="1" lang="ja-JP" altLang="en-US" sz="2400" b="1" dirty="0"/>
              <a:t>文字以上，現在と</a:t>
            </a:r>
            <a:r>
              <a:rPr kumimoji="1" lang="en-US" altLang="ja-JP" sz="2400" b="1" dirty="0"/>
              <a:t>3</a:t>
            </a:r>
            <a:r>
              <a:rPr kumimoji="1" lang="ja-JP" altLang="en-US" sz="2400" b="1" dirty="0"/>
              <a:t>文字以上異なる</a:t>
            </a:r>
            <a:endParaRPr kumimoji="1" lang="en-US" altLang="ja-JP" sz="2400" b="1" dirty="0"/>
          </a:p>
          <a:p>
            <a:pPr marL="342900" indent="-342900">
              <a:buFont typeface="Arial" panose="020B0604020202020204" pitchFamily="34" charset="0"/>
              <a:buChar char="•"/>
            </a:pPr>
            <a:r>
              <a:rPr kumimoji="1" lang="en-US" altLang="ja-JP" sz="2400" b="1" dirty="0"/>
              <a:t>2</a:t>
            </a:r>
            <a:r>
              <a:rPr kumimoji="1" lang="ja-JP" altLang="en-US" sz="2400" b="1" dirty="0"/>
              <a:t>世代前までと異なる</a:t>
            </a:r>
            <a:endParaRPr kumimoji="1" lang="en-US" altLang="ja-JP" sz="2400" b="1" dirty="0"/>
          </a:p>
          <a:p>
            <a:pPr marL="342900" indent="-342900">
              <a:buFont typeface="Arial" panose="020B0604020202020204" pitchFamily="34" charset="0"/>
              <a:buChar char="•"/>
            </a:pPr>
            <a:r>
              <a:rPr kumimoji="1" lang="ja-JP" altLang="en-US" sz="2400" b="1" dirty="0"/>
              <a:t>英字（小文字，大文字），数字，特殊文字各</a:t>
            </a:r>
            <a:r>
              <a:rPr kumimoji="1" lang="en-US" altLang="ja-JP" sz="2400" b="1" dirty="0"/>
              <a:t>1</a:t>
            </a:r>
            <a:r>
              <a:rPr kumimoji="1" lang="ja-JP" altLang="en-US" sz="2400" b="1" dirty="0"/>
              <a:t>字以上</a:t>
            </a:r>
            <a:endParaRPr kumimoji="1" lang="en-US" altLang="ja-JP" sz="2400" b="1" dirty="0"/>
          </a:p>
          <a:p>
            <a:pPr marL="342900" indent="-342900">
              <a:buFont typeface="Arial" panose="020B0604020202020204" pitchFamily="34" charset="0"/>
              <a:buChar char="•"/>
            </a:pPr>
            <a:r>
              <a:rPr kumimoji="1" lang="en-US" altLang="ja-JP" sz="2400" b="1" dirty="0"/>
              <a:t>Linux</a:t>
            </a:r>
            <a:r>
              <a:rPr kumimoji="1" lang="ja-JP" altLang="en-US" sz="2400" b="1" dirty="0"/>
              <a:t>辞書に登録されている語は不可</a:t>
            </a:r>
            <a:endParaRPr kumimoji="1" lang="en-US" altLang="ja-JP" sz="2400" b="1" dirty="0"/>
          </a:p>
          <a:p>
            <a:pPr marL="342900" indent="-342900">
              <a:buFont typeface="Arial" panose="020B0604020202020204" pitchFamily="34" charset="0"/>
              <a:buChar char="•"/>
            </a:pPr>
            <a:r>
              <a:rPr kumimoji="1" lang="ja-JP" altLang="en-US" sz="2400" b="1" dirty="0"/>
              <a:t>全角文字不可</a:t>
            </a:r>
            <a:endParaRPr kumimoji="1" lang="en-US" altLang="ja-JP" sz="2400" b="1" dirty="0"/>
          </a:p>
        </p:txBody>
      </p:sp>
    </p:spTree>
    <p:extLst>
      <p:ext uri="{BB962C8B-B14F-4D97-AF65-F5344CB8AC3E}">
        <p14:creationId xmlns:p14="http://schemas.microsoft.com/office/powerpoint/2010/main" val="758283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463" y="298333"/>
            <a:ext cx="9940926" cy="720079"/>
          </a:xfrm>
        </p:spPr>
        <p:txBody>
          <a:bodyPr/>
          <a:lstStyle/>
          <a:p>
            <a:pPr eaLnBrk="1" hangingPunct="1"/>
            <a:r>
              <a:rPr lang="ja-JP" altLang="en-US" b="1" dirty="0"/>
              <a:t>③ 公開鍵登録（</a:t>
            </a:r>
            <a:r>
              <a:rPr lang="en-US" altLang="ja-JP" b="1" dirty="0"/>
              <a:t>id_rsa.pub</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42</a:t>
            </a:fld>
            <a:endParaRPr lang="en-US" altLang="ja-JP" sz="1000" dirty="0"/>
          </a:p>
        </p:txBody>
      </p:sp>
      <p:pic>
        <p:nvPicPr>
          <p:cNvPr id="14" name="図 13" descr="パソコンの画面&#10;&#10;自動的に生成された説明">
            <a:extLst>
              <a:ext uri="{FF2B5EF4-FFF2-40B4-BE49-F238E27FC236}">
                <a16:creationId xmlns:a16="http://schemas.microsoft.com/office/drawing/2014/main" id="{D3A19E10-B3E7-476F-BF80-4262F4D66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3" y="1124744"/>
            <a:ext cx="9906000" cy="5572125"/>
          </a:xfrm>
          <a:prstGeom prst="rect">
            <a:avLst/>
          </a:prstGeom>
        </p:spPr>
      </p:pic>
      <p:cxnSp>
        <p:nvCxnSpPr>
          <p:cNvPr id="10" name="直線矢印コネクタ 9">
            <a:extLst>
              <a:ext uri="{FF2B5EF4-FFF2-40B4-BE49-F238E27FC236}">
                <a16:creationId xmlns:a16="http://schemas.microsoft.com/office/drawing/2014/main" id="{C45CDA09-42E1-4A27-809C-498CABED31A7}"/>
              </a:ext>
            </a:extLst>
          </p:cNvPr>
          <p:cNvCxnSpPr>
            <a:cxnSpLocks/>
          </p:cNvCxnSpPr>
          <p:nvPr/>
        </p:nvCxnSpPr>
        <p:spPr>
          <a:xfrm flipH="1" flipV="1">
            <a:off x="992560" y="2492897"/>
            <a:ext cx="504056" cy="51531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38A0204-B76A-40B0-B84F-61C31BD349CC}"/>
              </a:ext>
            </a:extLst>
          </p:cNvPr>
          <p:cNvSpPr txBox="1"/>
          <p:nvPr/>
        </p:nvSpPr>
        <p:spPr>
          <a:xfrm>
            <a:off x="1856656" y="5589240"/>
            <a:ext cx="6546496" cy="1200329"/>
          </a:xfrm>
          <a:prstGeom prst="rect">
            <a:avLst/>
          </a:prstGeom>
          <a:solidFill>
            <a:srgbClr val="FFFFCC"/>
          </a:solidFill>
        </p:spPr>
        <p:txBody>
          <a:bodyPr wrap="square" rtlCol="0">
            <a:spAutoFit/>
          </a:bodyPr>
          <a:lstStyle/>
          <a:p>
            <a:pPr marL="457200" indent="-457200">
              <a:buFont typeface="+mj-lt"/>
              <a:buAutoNum type="arabicPeriod"/>
            </a:pPr>
            <a:r>
              <a:rPr kumimoji="1" lang="ja-JP" altLang="en-US" sz="2400" b="1" dirty="0"/>
              <a:t>「</a:t>
            </a:r>
            <a:r>
              <a:rPr kumimoji="1" lang="en-US" altLang="ja-JP" sz="2400" b="1" dirty="0"/>
              <a:t>SSH</a:t>
            </a:r>
            <a:r>
              <a:rPr kumimoji="1" lang="ja-JP" altLang="en-US" sz="2400" b="1" dirty="0"/>
              <a:t>公開鍵登録」を選択</a:t>
            </a:r>
            <a:endParaRPr kumimoji="1" lang="en-US" altLang="ja-JP" sz="2400" b="1" dirty="0"/>
          </a:p>
          <a:p>
            <a:pPr marL="457200" indent="-457200">
              <a:buFont typeface="+mj-lt"/>
              <a:buAutoNum type="arabicPeriod"/>
            </a:pPr>
            <a:r>
              <a:rPr kumimoji="1" lang="ja-JP" altLang="en-US" sz="2400" b="1" dirty="0"/>
              <a:t>先ほど</a:t>
            </a:r>
            <a:r>
              <a:rPr kumimoji="1" lang="en-US" altLang="ja-JP" sz="2400" b="1" dirty="0"/>
              <a:t>Copy</a:t>
            </a:r>
            <a:r>
              <a:rPr kumimoji="1" lang="ja-JP" altLang="en-US" sz="2400" b="1" dirty="0"/>
              <a:t>した「</a:t>
            </a:r>
            <a:r>
              <a:rPr kumimoji="1" lang="en-US" altLang="ja-JP" sz="2400" b="1" dirty="0"/>
              <a:t>id_rsa</a:t>
            </a:r>
            <a:r>
              <a:rPr lang="en-US" altLang="ja-JP" sz="2400" b="1" dirty="0"/>
              <a:t>.pub</a:t>
            </a:r>
            <a:r>
              <a:rPr kumimoji="1" lang="ja-JP" altLang="en-US" sz="2400" b="1" dirty="0"/>
              <a:t>」を貼り付ける</a:t>
            </a:r>
            <a:endParaRPr kumimoji="1" lang="en-US" altLang="ja-JP" sz="2400" b="1" dirty="0"/>
          </a:p>
          <a:p>
            <a:pPr marL="457200" indent="-457200">
              <a:buFont typeface="+mj-lt"/>
              <a:buAutoNum type="arabicPeriod"/>
            </a:pPr>
            <a:r>
              <a:rPr kumimoji="1" lang="ja-JP" altLang="en-US" sz="2400" b="1" dirty="0"/>
              <a:t>「登録」をクリック</a:t>
            </a:r>
            <a:endParaRPr kumimoji="1" lang="en-US" altLang="ja-JP" sz="2400" b="1" dirty="0"/>
          </a:p>
        </p:txBody>
      </p:sp>
      <p:cxnSp>
        <p:nvCxnSpPr>
          <p:cNvPr id="13" name="直線矢印コネクタ 12">
            <a:extLst>
              <a:ext uri="{FF2B5EF4-FFF2-40B4-BE49-F238E27FC236}">
                <a16:creationId xmlns:a16="http://schemas.microsoft.com/office/drawing/2014/main" id="{DCE1A9CC-3137-4B03-889B-1D7DD65ED565}"/>
              </a:ext>
            </a:extLst>
          </p:cNvPr>
          <p:cNvCxnSpPr>
            <a:cxnSpLocks/>
          </p:cNvCxnSpPr>
          <p:nvPr/>
        </p:nvCxnSpPr>
        <p:spPr>
          <a:xfrm flipH="1">
            <a:off x="4397320" y="4941168"/>
            <a:ext cx="968116" cy="53443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118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コンピューターのスクリーンショット&#10;&#10;自動的に生成された説明">
            <a:extLst>
              <a:ext uri="{FF2B5EF4-FFF2-40B4-BE49-F238E27FC236}">
                <a16:creationId xmlns:a16="http://schemas.microsoft.com/office/drawing/2014/main" id="{5940F6E1-497F-4F23-BA7F-59751D38B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3" y="1484784"/>
            <a:ext cx="11393266" cy="6408712"/>
          </a:xfrm>
          <a:prstGeom prst="rect">
            <a:avLst/>
          </a:prstGeom>
        </p:spPr>
      </p:pic>
      <p:sp>
        <p:nvSpPr>
          <p:cNvPr id="35842" name="Rectangle 2"/>
          <p:cNvSpPr>
            <a:spLocks noGrp="1" noChangeArrowheads="1"/>
          </p:cNvSpPr>
          <p:nvPr>
            <p:ph type="title"/>
          </p:nvPr>
        </p:nvSpPr>
        <p:spPr>
          <a:xfrm>
            <a:off x="-17463" y="298333"/>
            <a:ext cx="9940926" cy="720079"/>
          </a:xfrm>
        </p:spPr>
        <p:txBody>
          <a:bodyPr/>
          <a:lstStyle/>
          <a:p>
            <a:pPr eaLnBrk="1" hangingPunct="1"/>
            <a:r>
              <a:rPr lang="ja-JP" altLang="en-US" b="1" dirty="0"/>
              <a:t>③ うまく行かない場合は</a:t>
            </a:r>
            <a:r>
              <a:rPr lang="en-US" altLang="ja-JP" b="1" dirty="0"/>
              <a:t>(id_rsa.pub</a:t>
            </a:r>
            <a:r>
              <a:rPr lang="ja-JP" altLang="en-US" b="1" dirty="0"/>
              <a:t>）を</a:t>
            </a:r>
            <a:r>
              <a:rPr lang="en-US" altLang="ja-JP" b="1" dirty="0"/>
              <a:t/>
            </a:r>
            <a:br>
              <a:rPr lang="en-US" altLang="ja-JP" b="1" dirty="0"/>
            </a:br>
            <a:r>
              <a:rPr lang="ja-JP" altLang="en-US" b="1" dirty="0"/>
              <a:t>直接アップロード</a:t>
            </a:r>
            <a:r>
              <a:rPr lang="en-US" altLang="ja-JP" b="1" dirty="0"/>
              <a:t>(3/4)</a:t>
            </a:r>
            <a:endParaRPr lang="ja-JP" altLang="en-US"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43</a:t>
            </a:fld>
            <a:endParaRPr lang="en-US" altLang="ja-JP" sz="1000" dirty="0"/>
          </a:p>
        </p:txBody>
      </p:sp>
      <p:cxnSp>
        <p:nvCxnSpPr>
          <p:cNvPr id="8" name="直線矢印コネクタ 7">
            <a:extLst>
              <a:ext uri="{FF2B5EF4-FFF2-40B4-BE49-F238E27FC236}">
                <a16:creationId xmlns:a16="http://schemas.microsoft.com/office/drawing/2014/main" id="{607C74EC-EC9C-429E-A66C-E1A1DCFC8709}"/>
              </a:ext>
            </a:extLst>
          </p:cNvPr>
          <p:cNvCxnSpPr>
            <a:cxnSpLocks/>
          </p:cNvCxnSpPr>
          <p:nvPr/>
        </p:nvCxnSpPr>
        <p:spPr>
          <a:xfrm flipH="1" flipV="1">
            <a:off x="2144688" y="2924944"/>
            <a:ext cx="720078" cy="64035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3C54152-1F83-4DF1-9CF2-2D78C27055EB}"/>
              </a:ext>
            </a:extLst>
          </p:cNvPr>
          <p:cNvSpPr txBox="1"/>
          <p:nvPr/>
        </p:nvSpPr>
        <p:spPr>
          <a:xfrm>
            <a:off x="920552" y="3938454"/>
            <a:ext cx="8776762" cy="646331"/>
          </a:xfrm>
          <a:prstGeom prst="rect">
            <a:avLst/>
          </a:prstGeom>
          <a:solidFill>
            <a:srgbClr val="FFFF00"/>
          </a:solidFill>
        </p:spPr>
        <p:txBody>
          <a:bodyPr wrap="none" rtlCol="0">
            <a:spAutoFit/>
          </a:bodyPr>
          <a:lstStyle/>
          <a:p>
            <a:r>
              <a:rPr kumimoji="1" lang="en-US" altLang="ja-JP" sz="3600" dirty="0">
                <a:solidFill>
                  <a:srgbClr val="FF0000"/>
                </a:solidFill>
              </a:rPr>
              <a:t>\cygwin64\home\XXXX\.</a:t>
            </a:r>
            <a:r>
              <a:rPr kumimoji="1" lang="en-US" altLang="ja-JP" sz="3600" dirty="0" err="1">
                <a:solidFill>
                  <a:srgbClr val="FF0000"/>
                </a:solidFill>
              </a:rPr>
              <a:t>ssh</a:t>
            </a:r>
            <a:r>
              <a:rPr kumimoji="1" lang="en-US" altLang="ja-JP" sz="3600" dirty="0">
                <a:solidFill>
                  <a:srgbClr val="FF0000"/>
                </a:solidFill>
              </a:rPr>
              <a:t>\id_rsa.pub</a:t>
            </a:r>
            <a:endParaRPr kumimoji="1" lang="ja-JP" altLang="en-US" sz="3600" dirty="0">
              <a:solidFill>
                <a:srgbClr val="FF0000"/>
              </a:solidFill>
            </a:endParaRPr>
          </a:p>
        </p:txBody>
      </p:sp>
    </p:spTree>
    <p:extLst>
      <p:ext uri="{BB962C8B-B14F-4D97-AF65-F5344CB8AC3E}">
        <p14:creationId xmlns:p14="http://schemas.microsoft.com/office/powerpoint/2010/main" val="4212408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88640"/>
            <a:ext cx="9906000" cy="720079"/>
          </a:xfrm>
        </p:spPr>
        <p:txBody>
          <a:bodyPr/>
          <a:lstStyle/>
          <a:p>
            <a:pPr eaLnBrk="1" hangingPunct="1"/>
            <a:r>
              <a:rPr lang="ja-JP" altLang="en-US" b="1" dirty="0"/>
              <a:t>④</a:t>
            </a:r>
            <a:r>
              <a:rPr lang="en-US" altLang="ja-JP" b="1" dirty="0"/>
              <a:t>PC</a:t>
            </a:r>
            <a:r>
              <a:rPr lang="ja-JP" altLang="en-US" b="1" dirty="0"/>
              <a:t>からログイン（</a:t>
            </a:r>
            <a:r>
              <a:rPr lang="en-US" altLang="ja-JP" b="1" dirty="0"/>
              <a:t>1/2</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44</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72008" y="966260"/>
            <a:ext cx="9793088" cy="5586145"/>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 t65XYZ@obcx.cc.u-tokyo.ac.jp</a:t>
            </a: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Enter passphrase for key '/home/nakajima/.</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a:t>
            </a:r>
            <a:r>
              <a:rPr lang="en-US" altLang="ja-JP" sz="2000" b="1" dirty="0" err="1">
                <a:solidFill>
                  <a:srgbClr val="FFFF00"/>
                </a:solidFill>
                <a:latin typeface="ＭＳ ゴシック" panose="020B0609070205080204" pitchFamily="49" charset="-128"/>
                <a:ea typeface="ＭＳ ゴシック" panose="020B0609070205080204" pitchFamily="49" charset="-128"/>
              </a:rPr>
              <a:t>id_rsa</a:t>
            </a:r>
            <a:r>
              <a:rPr lang="en-US" altLang="ja-JP" sz="2000" b="1" dirty="0">
                <a:solidFill>
                  <a:srgbClr val="FFFF00"/>
                </a:solidFill>
                <a:latin typeface="ＭＳ ゴシック" panose="020B0609070205080204" pitchFamily="49" charset="-128"/>
                <a:ea typeface="ＭＳ ゴシック" panose="020B0609070205080204" pitchFamily="49" charset="-128"/>
              </a:rPr>
              <a:t>:</a:t>
            </a: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AD3118E0-CF1B-49CC-82FA-2E14911CE6D2}"/>
              </a:ext>
            </a:extLst>
          </p:cNvPr>
          <p:cNvSpPr txBox="1"/>
          <p:nvPr/>
        </p:nvSpPr>
        <p:spPr>
          <a:xfrm>
            <a:off x="7005066" y="1254715"/>
            <a:ext cx="1872208" cy="338554"/>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Your Passphrase</a:t>
            </a:r>
            <a:endParaRPr kumimoji="1" lang="ja-JP" altLang="en-US" sz="1600" b="1" dirty="0">
              <a:latin typeface="+mn-lt"/>
              <a:ea typeface="ＭＳ ゴシック" panose="020B0609070205080204" pitchFamily="49" charset="-128"/>
            </a:endParaRPr>
          </a:p>
        </p:txBody>
      </p:sp>
      <p:sp>
        <p:nvSpPr>
          <p:cNvPr id="11" name="四角形: 角度付き 10">
            <a:extLst>
              <a:ext uri="{FF2B5EF4-FFF2-40B4-BE49-F238E27FC236}">
                <a16:creationId xmlns:a16="http://schemas.microsoft.com/office/drawing/2014/main" id="{96AC8290-5BA8-43F6-9E53-C27A63C64F8F}"/>
              </a:ext>
            </a:extLst>
          </p:cNvPr>
          <p:cNvSpPr/>
          <p:nvPr/>
        </p:nvSpPr>
        <p:spPr>
          <a:xfrm>
            <a:off x="8930630" y="1258258"/>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F64509E-F50D-425E-B0EC-B6C84FC6B493}"/>
              </a:ext>
            </a:extLst>
          </p:cNvPr>
          <p:cNvSpPr txBox="1"/>
          <p:nvPr/>
        </p:nvSpPr>
        <p:spPr>
          <a:xfrm>
            <a:off x="812540" y="2181979"/>
            <a:ext cx="8280920" cy="954107"/>
          </a:xfrm>
          <a:prstGeom prst="rect">
            <a:avLst/>
          </a:prstGeom>
          <a:solidFill>
            <a:srgbClr val="FFFFCC"/>
          </a:solidFill>
        </p:spPr>
        <p:txBody>
          <a:bodyPr wrap="square" rtlCol="0">
            <a:spAutoFit/>
          </a:bodyPr>
          <a:lstStyle/>
          <a:p>
            <a:pPr marL="457200" indent="-457200">
              <a:buFont typeface="+mj-lt"/>
              <a:buAutoNum type="arabicPeriod"/>
            </a:pPr>
            <a:r>
              <a:rPr kumimoji="1" lang="en-US" altLang="ja-JP" sz="2800" b="1" dirty="0" err="1"/>
              <a:t>ssh</a:t>
            </a:r>
            <a:r>
              <a:rPr kumimoji="1" lang="en-US" altLang="ja-JP" sz="2800" b="1" dirty="0"/>
              <a:t> t65XYZ@obcx.cc.u-tokyo.ac.jp &lt;Return&gt;</a:t>
            </a:r>
          </a:p>
          <a:p>
            <a:pPr marL="457200" indent="-457200">
              <a:buFont typeface="+mj-lt"/>
              <a:buAutoNum type="arabicPeriod"/>
            </a:pPr>
            <a:r>
              <a:rPr kumimoji="1" lang="ja-JP" altLang="en-US" sz="2800" b="1" dirty="0">
                <a:highlight>
                  <a:srgbClr val="00FF00"/>
                </a:highlight>
              </a:rPr>
              <a:t>鍵生成時に打ち込んだ</a:t>
            </a:r>
            <a:r>
              <a:rPr kumimoji="1" lang="en-US" altLang="ja-JP" sz="2800" b="1" dirty="0">
                <a:highlight>
                  <a:srgbClr val="00FF00"/>
                </a:highlight>
              </a:rPr>
              <a:t>Passphrase</a:t>
            </a:r>
            <a:r>
              <a:rPr lang="ja-JP" altLang="en-US" sz="2800" b="1" dirty="0"/>
              <a:t> </a:t>
            </a:r>
            <a:r>
              <a:rPr lang="en-US" altLang="ja-JP" sz="2800" b="1" dirty="0"/>
              <a:t>&lt;Return&gt;</a:t>
            </a:r>
            <a:endParaRPr kumimoji="1" lang="en-US" altLang="ja-JP" sz="2800" b="1" dirty="0"/>
          </a:p>
        </p:txBody>
      </p:sp>
    </p:spTree>
    <p:extLst>
      <p:ext uri="{BB962C8B-B14F-4D97-AF65-F5344CB8AC3E}">
        <p14:creationId xmlns:p14="http://schemas.microsoft.com/office/powerpoint/2010/main" val="3490821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349" y="56560"/>
            <a:ext cx="9906000" cy="720079"/>
          </a:xfrm>
        </p:spPr>
        <p:txBody>
          <a:bodyPr/>
          <a:lstStyle/>
          <a:p>
            <a:pPr eaLnBrk="1" hangingPunct="1"/>
            <a:r>
              <a:rPr lang="ja-JP" altLang="en-US" b="1" dirty="0"/>
              <a:t>④</a:t>
            </a:r>
            <a:r>
              <a:rPr lang="en-US" altLang="ja-JP" b="1" dirty="0"/>
              <a:t>PC</a:t>
            </a:r>
            <a:r>
              <a:rPr lang="ja-JP" altLang="en-US" b="1" dirty="0"/>
              <a:t>からログイン（</a:t>
            </a:r>
            <a:r>
              <a:rPr lang="en-US" altLang="ja-JP" b="1" dirty="0"/>
              <a:t>2/2</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45</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56456" y="725929"/>
            <a:ext cx="9849544" cy="6117059"/>
          </a:xfrm>
          <a:prstGeom prst="rect">
            <a:avLst/>
          </a:prstGeom>
          <a:solidFill>
            <a:srgbClr val="003300"/>
          </a:solidFill>
        </p:spPr>
        <p:txBody>
          <a:bodyPr wrap="square" rtlCol="0">
            <a:spAutoFit/>
          </a:bodyPr>
          <a:lstStyle/>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Last login: Sun Apr 12 15:05:47 2020 from obcx01.cc.u-Tokyo.ac.jp</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a:t>
            </a:r>
            <a:r>
              <a:rPr lang="en-US" altLang="ja-JP" dirty="0" err="1">
                <a:solidFill>
                  <a:schemeClr val="bg1"/>
                </a:solidFill>
                <a:latin typeface="ＭＳ ゴシック" panose="020B0609070205080204" pitchFamily="49" charset="-128"/>
                <a:ea typeface="ＭＳ ゴシック" panose="020B0609070205080204" pitchFamily="49" charset="-128"/>
              </a:rPr>
              <a:t>Oakbridge</a:t>
            </a:r>
            <a:r>
              <a:rPr lang="en-US" altLang="ja-JP" dirty="0">
                <a:solidFill>
                  <a:schemeClr val="bg1"/>
                </a:solidFill>
                <a:latin typeface="ＭＳ ゴシック" panose="020B0609070205080204" pitchFamily="49" charset="-128"/>
                <a:ea typeface="ＭＳ ゴシック" panose="020B0609070205080204" pitchFamily="49" charset="-128"/>
              </a:rPr>
              <a:t>-CX Information                                   Date: Apr. 03, 2020</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Welcome to </a:t>
            </a:r>
            <a:r>
              <a:rPr lang="en-US" altLang="ja-JP" dirty="0" err="1">
                <a:solidFill>
                  <a:schemeClr val="bg1"/>
                </a:solidFill>
                <a:latin typeface="ＭＳ ゴシック" panose="020B0609070205080204" pitchFamily="49" charset="-128"/>
                <a:ea typeface="ＭＳ ゴシック" panose="020B0609070205080204" pitchFamily="49" charset="-128"/>
              </a:rPr>
              <a:t>Oakbridge</a:t>
            </a:r>
            <a:r>
              <a:rPr lang="en-US" altLang="ja-JP" dirty="0">
                <a:solidFill>
                  <a:schemeClr val="bg1"/>
                </a:solidFill>
                <a:latin typeface="ＭＳ ゴシック" panose="020B0609070205080204" pitchFamily="49" charset="-128"/>
                <a:ea typeface="ＭＳ ゴシック" panose="020B0609070205080204" pitchFamily="49" charset="-128"/>
              </a:rPr>
              <a:t>-CX system</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 Operation Schedule</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04/24(Fri) 09:00 – 04/24(Fri) 20:00  System Maintenance</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04/24(Fri) 20:00 -                   Normal Operation</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For more information about this service, see</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a:t>
            </a:r>
            <a:r>
              <a:rPr lang="en-US" altLang="ja-JP" dirty="0">
                <a:solidFill>
                  <a:schemeClr val="bg1"/>
                </a:solidFill>
                <a:latin typeface="ＭＳ ゴシック" panose="020B0609070205080204" pitchFamily="49" charset="-128"/>
                <a:ea typeface="ＭＳ ゴシック" panose="020B0609070205080204" pitchFamily="49" charset="-128"/>
                <a:hlinkClick r:id="rId3"/>
              </a:rPr>
              <a:t>https://www.cc.u-Tokyo.ac.jp/supercomputer/schedule.php</a:t>
            </a: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 How to use</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Users Guide can be found at the User Portal (</a:t>
            </a:r>
            <a:r>
              <a:rPr lang="en-US" altLang="ja-JP" dirty="0">
                <a:solidFill>
                  <a:schemeClr val="bg1"/>
                </a:solidFill>
                <a:latin typeface="ＭＳ ゴシック" panose="020B0609070205080204" pitchFamily="49" charset="-128"/>
                <a:ea typeface="ＭＳ ゴシック" panose="020B0609070205080204" pitchFamily="49" charset="-128"/>
                <a:hlinkClick r:id="rId4"/>
              </a:rPr>
              <a:t>https://obcx-www.cc.u-Tokyo.ac.jp/</a:t>
            </a:r>
            <a:r>
              <a:rPr lang="en-US" altLang="ja-JP" dirty="0">
                <a:solidFill>
                  <a:schemeClr val="bg1"/>
                </a:solidFill>
                <a:latin typeface="ＭＳ ゴシック" panose="020B0609070205080204" pitchFamily="49" charset="-128"/>
                <a:ea typeface="ＭＳ ゴシック" panose="020B0609070205080204" pitchFamily="49" charset="-128"/>
              </a:rPr>
              <a:t>).</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If you have any questions, please refer to the following URL and contact us:</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https://www.cc.u-tokyo.ac.jp/supports/contact/</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 Updated OBCX Users Guide</a:t>
            </a: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     10/01(Tue): v1.0</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Set your email address on the User Portal [https://obcx-www.cc.u-tokyo.ac.jp]</a:t>
            </a:r>
          </a:p>
          <a:p>
            <a:pPr>
              <a:lnSpc>
                <a:spcPct val="75000"/>
              </a:lnSpc>
            </a:pPr>
            <a:endParaRPr lang="en-US" altLang="ja-JP" dirty="0">
              <a:solidFill>
                <a:schemeClr val="bg1"/>
              </a:solidFill>
              <a:latin typeface="ＭＳ ゴシック" panose="020B0609070205080204" pitchFamily="49" charset="-128"/>
              <a:ea typeface="ＭＳ ゴシック" panose="020B0609070205080204" pitchFamily="49" charset="-128"/>
            </a:endParaRPr>
          </a:p>
          <a:p>
            <a:pPr>
              <a:lnSpc>
                <a:spcPct val="75000"/>
              </a:lnSpc>
            </a:pPr>
            <a:r>
              <a:rPr lang="en-US" altLang="ja-JP" dirty="0">
                <a:solidFill>
                  <a:schemeClr val="bg1"/>
                </a:solidFill>
                <a:latin typeface="ＭＳ ゴシック" panose="020B0609070205080204" pitchFamily="49" charset="-128"/>
                <a:ea typeface="ＭＳ ゴシック" panose="020B0609070205080204" pitchFamily="49" charset="-128"/>
              </a:rPr>
              <a:t>[t65XYZ@obcx01 ~]$</a:t>
            </a:r>
          </a:p>
        </p:txBody>
      </p:sp>
      <p:sp>
        <p:nvSpPr>
          <p:cNvPr id="12" name="正方形/長方形 11">
            <a:extLst>
              <a:ext uri="{FF2B5EF4-FFF2-40B4-BE49-F238E27FC236}">
                <a16:creationId xmlns:a16="http://schemas.microsoft.com/office/drawing/2014/main" id="{1D935ED0-D68C-43FF-8590-6863532C73CE}"/>
              </a:ext>
            </a:extLst>
          </p:cNvPr>
          <p:cNvSpPr/>
          <p:nvPr/>
        </p:nvSpPr>
        <p:spPr>
          <a:xfrm>
            <a:off x="7329264" y="1772816"/>
            <a:ext cx="2376263" cy="14096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ログインに成功したら，今後のメインテナンスのスケジュールなどが表示される</a:t>
            </a:r>
            <a:endParaRPr kumimoji="1" lang="en-US" altLang="ja-JP" sz="2000" dirty="0">
              <a:solidFill>
                <a:schemeClr val="tx1"/>
              </a:solidFill>
            </a:endParaRPr>
          </a:p>
        </p:txBody>
      </p:sp>
      <p:sp>
        <p:nvSpPr>
          <p:cNvPr id="2" name="正方形/長方形 1">
            <a:extLst>
              <a:ext uri="{FF2B5EF4-FFF2-40B4-BE49-F238E27FC236}">
                <a16:creationId xmlns:a16="http://schemas.microsoft.com/office/drawing/2014/main" id="{F289203C-982E-43F8-9CC5-F7C9FDF81E57}"/>
              </a:ext>
            </a:extLst>
          </p:cNvPr>
          <p:cNvSpPr/>
          <p:nvPr/>
        </p:nvSpPr>
        <p:spPr>
          <a:xfrm>
            <a:off x="7275721" y="4797152"/>
            <a:ext cx="2528414" cy="864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この</a:t>
            </a:r>
            <a:r>
              <a:rPr lang="en-US" altLang="ja-JP" sz="2000" dirty="0">
                <a:solidFill>
                  <a:schemeClr val="tx1"/>
                </a:solidFill>
              </a:rPr>
              <a:t>URL</a:t>
            </a:r>
            <a:r>
              <a:rPr lang="ja-JP" altLang="en-US" sz="2000" dirty="0">
                <a:solidFill>
                  <a:schemeClr val="tx1"/>
                </a:solidFill>
              </a:rPr>
              <a:t>（質問）にはアクセスしないこと</a:t>
            </a:r>
            <a:endParaRPr kumimoji="1" lang="en-US" altLang="ja-JP" sz="2000" dirty="0">
              <a:solidFill>
                <a:schemeClr val="tx1"/>
              </a:solidFill>
            </a:endParaRPr>
          </a:p>
        </p:txBody>
      </p:sp>
    </p:spTree>
    <p:extLst>
      <p:ext uri="{BB962C8B-B14F-4D97-AF65-F5344CB8AC3E}">
        <p14:creationId xmlns:p14="http://schemas.microsoft.com/office/powerpoint/2010/main" val="3019433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5681" y="471227"/>
            <a:ext cx="8159080" cy="875973"/>
          </a:xfrm>
        </p:spPr>
        <p:txBody>
          <a:bodyPr/>
          <a:lstStyle/>
          <a:p>
            <a:pPr algn="l" eaLnBrk="1" hangingPunct="1"/>
            <a:r>
              <a:rPr lang="en-US" altLang="ja-JP" b="1" dirty="0"/>
              <a:t>SSH</a:t>
            </a:r>
            <a:r>
              <a:rPr lang="ja-JP" altLang="en-US" b="1" dirty="0"/>
              <a:t>公開鍵認証の手順（</a:t>
            </a:r>
            <a:r>
              <a:rPr lang="en-US" altLang="ja-JP" b="1" dirty="0"/>
              <a:t>1/4</a:t>
            </a:r>
            <a:r>
              <a:rPr lang="ja-JP" altLang="en-US" b="1" dirty="0"/>
              <a:t>）</a:t>
            </a:r>
            <a:r>
              <a:rPr lang="en-US" altLang="ja-JP" b="1" dirty="0"/>
              <a:t/>
            </a:r>
            <a:br>
              <a:rPr lang="en-US" altLang="ja-JP" b="1" dirty="0"/>
            </a:br>
            <a:r>
              <a:rPr lang="ja-JP" altLang="en-US" b="1" dirty="0"/>
              <a:t>①</a:t>
            </a:r>
            <a:r>
              <a:rPr lang="en-US" altLang="ja-JP" b="1" dirty="0"/>
              <a:t>PC</a:t>
            </a:r>
            <a:r>
              <a:rPr lang="ja-JP" altLang="en-US" b="1" dirty="0"/>
              <a:t>上での秘密鍵・公開鍵作成</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46</a:t>
            </a:fld>
            <a:endParaRPr lang="en-US" altLang="ja-JP" sz="1000"/>
          </a:p>
        </p:txBody>
      </p:sp>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8544" y="2054322"/>
            <a:ext cx="1561509" cy="1561509"/>
          </a:xfrm>
          <a:prstGeom prst="rect">
            <a:avLst/>
          </a:prstGeom>
        </p:spPr>
      </p:pic>
      <p:pic>
        <p:nvPicPr>
          <p:cNvPr id="17" name="図 16">
            <a:extLst>
              <a:ext uri="{FF2B5EF4-FFF2-40B4-BE49-F238E27FC236}">
                <a16:creationId xmlns:a16="http://schemas.microsoft.com/office/drawing/2014/main" id="{BE2B99BF-BFBF-4961-8CC6-33C3DEDE4C7C}"/>
              </a:ext>
            </a:extLst>
          </p:cNvPr>
          <p:cNvPicPr>
            <a:picLocks noChangeAspect="1"/>
          </p:cNvPicPr>
          <p:nvPr/>
        </p:nvPicPr>
        <p:blipFill>
          <a:blip r:embed="rId5"/>
          <a:stretch>
            <a:fillRect/>
          </a:stretch>
        </p:blipFill>
        <p:spPr>
          <a:xfrm>
            <a:off x="6687160" y="1962978"/>
            <a:ext cx="2993642" cy="1992132"/>
          </a:xfrm>
          <a:prstGeom prst="rect">
            <a:avLst/>
          </a:prstGeom>
        </p:spPr>
      </p:pic>
      <p:pic>
        <p:nvPicPr>
          <p:cNvPr id="18" name="図 17">
            <a:extLst>
              <a:ext uri="{FF2B5EF4-FFF2-40B4-BE49-F238E27FC236}">
                <a16:creationId xmlns:a16="http://schemas.microsoft.com/office/drawing/2014/main" id="{8A5AA0DB-929A-481D-BF4D-7726C961DEEA}"/>
              </a:ext>
            </a:extLst>
          </p:cNvPr>
          <p:cNvPicPr>
            <a:picLocks noChangeAspect="1"/>
          </p:cNvPicPr>
          <p:nvPr/>
        </p:nvPicPr>
        <p:blipFill>
          <a:blip r:embed="rId6">
            <a:alphaModFix/>
          </a:blip>
          <a:stretch>
            <a:fillRect/>
          </a:stretch>
        </p:blipFill>
        <p:spPr>
          <a:xfrm>
            <a:off x="6687160" y="4271763"/>
            <a:ext cx="2993642" cy="1999660"/>
          </a:xfrm>
          <a:prstGeom prst="rect">
            <a:avLst/>
          </a:prstGeom>
        </p:spPr>
      </p:pic>
      <p:sp>
        <p:nvSpPr>
          <p:cNvPr id="27" name="テキスト ボックス 26">
            <a:extLst>
              <a:ext uri="{FF2B5EF4-FFF2-40B4-BE49-F238E27FC236}">
                <a16:creationId xmlns:a16="http://schemas.microsoft.com/office/drawing/2014/main" id="{D51050F3-3C57-4D4D-9851-8A12CE569DDD}"/>
              </a:ext>
            </a:extLst>
          </p:cNvPr>
          <p:cNvSpPr txBox="1"/>
          <p:nvPr/>
        </p:nvSpPr>
        <p:spPr>
          <a:xfrm>
            <a:off x="1118333" y="4209857"/>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28" name="テキスト ボックス 27">
            <a:extLst>
              <a:ext uri="{FF2B5EF4-FFF2-40B4-BE49-F238E27FC236}">
                <a16:creationId xmlns:a16="http://schemas.microsoft.com/office/drawing/2014/main" id="{E73A8FBA-FD55-4BA9-B50C-4683563D69DB}"/>
              </a:ext>
            </a:extLst>
          </p:cNvPr>
          <p:cNvSpPr txBox="1"/>
          <p:nvPr/>
        </p:nvSpPr>
        <p:spPr>
          <a:xfrm>
            <a:off x="1103254" y="5426640"/>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31" name="テキスト ボックス 30">
            <a:extLst>
              <a:ext uri="{FF2B5EF4-FFF2-40B4-BE49-F238E27FC236}">
                <a16:creationId xmlns:a16="http://schemas.microsoft.com/office/drawing/2014/main" id="{D5A934C2-1377-4363-AB30-A82FAA8505BD}"/>
              </a:ext>
            </a:extLst>
          </p:cNvPr>
          <p:cNvSpPr txBox="1"/>
          <p:nvPr/>
        </p:nvSpPr>
        <p:spPr>
          <a:xfrm>
            <a:off x="225198" y="3615831"/>
            <a:ext cx="3871574" cy="461665"/>
          </a:xfrm>
          <a:prstGeom prst="rect">
            <a:avLst/>
          </a:prstGeom>
          <a:solidFill>
            <a:schemeClr val="tx1">
              <a:lumMod val="95000"/>
              <a:lumOff val="5000"/>
            </a:schemeClr>
          </a:solidFill>
        </p:spPr>
        <p:txBody>
          <a:bodyPr wrap="none" rtlCol="0">
            <a:spAutoFit/>
          </a:bodyPr>
          <a:lstStyle/>
          <a:p>
            <a:pPr algn="ctr"/>
            <a:r>
              <a:rPr kumimoji="1" lang="en-US" altLang="ja-JP" sz="2400" b="1" dirty="0">
                <a:solidFill>
                  <a:schemeClr val="bg1"/>
                </a:solidFill>
                <a:latin typeface="Courier New" panose="02070309020205020404" pitchFamily="49" charset="0"/>
                <a:cs typeface="Courier New" panose="02070309020205020404" pitchFamily="49" charset="0"/>
              </a:rPr>
              <a:t>$&gt; </a:t>
            </a:r>
            <a:r>
              <a:rPr kumimoji="1" lang="en-US" altLang="ja-JP" sz="2400" b="1" dirty="0" err="1">
                <a:solidFill>
                  <a:schemeClr val="bg1"/>
                </a:solidFill>
                <a:latin typeface="Courier New" panose="02070309020205020404" pitchFamily="49" charset="0"/>
                <a:cs typeface="Courier New" panose="02070309020205020404" pitchFamily="49" charset="0"/>
              </a:rPr>
              <a:t>ssh</a:t>
            </a:r>
            <a:r>
              <a:rPr kumimoji="1" lang="en-US" altLang="ja-JP" sz="2400" b="1" dirty="0">
                <a:solidFill>
                  <a:schemeClr val="bg1"/>
                </a:solidFill>
                <a:latin typeface="Courier New" panose="02070309020205020404" pitchFamily="49" charset="0"/>
                <a:cs typeface="Courier New" panose="02070309020205020404" pitchFamily="49" charset="0"/>
              </a:rPr>
              <a:t>-keygen –t </a:t>
            </a:r>
            <a:r>
              <a:rPr kumimoji="1" lang="en-US" altLang="ja-JP" sz="2400" b="1" dirty="0" err="1">
                <a:solidFill>
                  <a:schemeClr val="bg1"/>
                </a:solidFill>
                <a:latin typeface="Courier New" panose="02070309020205020404" pitchFamily="49" charset="0"/>
                <a:cs typeface="Courier New" panose="02070309020205020404" pitchFamily="49" charset="0"/>
              </a:rPr>
              <a:t>rsa</a:t>
            </a:r>
            <a:endParaRPr kumimoji="1" lang="en-US" altLang="ja-JP" sz="2400" b="1" dirty="0">
              <a:solidFill>
                <a:schemeClr val="bg1"/>
              </a:solidFill>
              <a:latin typeface="Courier New" panose="02070309020205020404" pitchFamily="49" charset="0"/>
              <a:cs typeface="Courier New" panose="02070309020205020404" pitchFamily="49" charset="0"/>
            </a:endParaRPr>
          </a:p>
        </p:txBody>
      </p:sp>
      <p:sp>
        <p:nvSpPr>
          <p:cNvPr id="34" name="テキスト ボックス 33">
            <a:extLst>
              <a:ext uri="{FF2B5EF4-FFF2-40B4-BE49-F238E27FC236}">
                <a16:creationId xmlns:a16="http://schemas.microsoft.com/office/drawing/2014/main" id="{94D84F75-D875-457F-8FF8-1A5043C2BD3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35" name="テキスト ボックス 34">
            <a:extLst>
              <a:ext uri="{FF2B5EF4-FFF2-40B4-BE49-F238E27FC236}">
                <a16:creationId xmlns:a16="http://schemas.microsoft.com/office/drawing/2014/main" id="{BE017A40-4E05-44F2-B65D-A01FAFFFDD56}"/>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39" name="テキスト ボックス 38">
            <a:extLst>
              <a:ext uri="{FF2B5EF4-FFF2-40B4-BE49-F238E27FC236}">
                <a16:creationId xmlns:a16="http://schemas.microsoft.com/office/drawing/2014/main" id="{56B280DF-ABB5-4404-953B-693C29798AD4}"/>
              </a:ext>
            </a:extLst>
          </p:cNvPr>
          <p:cNvSpPr txBox="1"/>
          <p:nvPr/>
        </p:nvSpPr>
        <p:spPr>
          <a:xfrm>
            <a:off x="1103254" y="4998048"/>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pic>
        <p:nvPicPr>
          <p:cNvPr id="43" name="グラフィックス 42" descr="ノート PC">
            <a:extLst>
              <a:ext uri="{FF2B5EF4-FFF2-40B4-BE49-F238E27FC236}">
                <a16:creationId xmlns:a16="http://schemas.microsoft.com/office/drawing/2014/main" id="{0EE3AB2D-C69F-4CDA-AD90-ED3A0C59C7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315500" y="2793695"/>
            <a:ext cx="914400" cy="914400"/>
          </a:xfrm>
          <a:prstGeom prst="rect">
            <a:avLst/>
          </a:prstGeom>
        </p:spPr>
      </p:pic>
    </p:spTree>
    <p:extLst>
      <p:ext uri="{BB962C8B-B14F-4D97-AF65-F5344CB8AC3E}">
        <p14:creationId xmlns:p14="http://schemas.microsoft.com/office/powerpoint/2010/main" val="291893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5680" y="471227"/>
            <a:ext cx="9651855" cy="875973"/>
          </a:xfrm>
        </p:spPr>
        <p:txBody>
          <a:bodyPr/>
          <a:lstStyle/>
          <a:p>
            <a:pPr algn="l" eaLnBrk="1" hangingPunct="1"/>
            <a:r>
              <a:rPr lang="en-US" altLang="ja-JP" b="1" dirty="0"/>
              <a:t>SSH</a:t>
            </a:r>
            <a:r>
              <a:rPr lang="ja-JP" altLang="en-US" b="1" dirty="0"/>
              <a:t>公開鍵認証の手順（</a:t>
            </a:r>
            <a:r>
              <a:rPr lang="en-US" altLang="ja-JP" b="1" dirty="0"/>
              <a:t>2/4</a:t>
            </a:r>
            <a:r>
              <a:rPr lang="ja-JP" altLang="en-US" b="1" dirty="0"/>
              <a:t>）</a:t>
            </a:r>
            <a:r>
              <a:rPr lang="en-US" altLang="ja-JP" b="1" dirty="0"/>
              <a:t/>
            </a:r>
            <a:br>
              <a:rPr lang="en-US" altLang="ja-JP" b="1" dirty="0"/>
            </a:br>
            <a:r>
              <a:rPr lang="ja-JP" altLang="en-US" b="1" dirty="0"/>
              <a:t>②スパコンポータルサイトへのログイン</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47</a:t>
            </a:fld>
            <a:endParaRPr lang="en-US" altLang="ja-JP" sz="1000"/>
          </a:p>
        </p:txBody>
      </p:sp>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6313" y="2250856"/>
            <a:ext cx="1561509" cy="1561509"/>
          </a:xfrm>
          <a:prstGeom prst="rect">
            <a:avLst/>
          </a:prstGeom>
        </p:spPr>
      </p:pic>
      <p:pic>
        <p:nvPicPr>
          <p:cNvPr id="43" name="グラフィックス 42" descr="ノート PC">
            <a:extLst>
              <a:ext uri="{FF2B5EF4-FFF2-40B4-BE49-F238E27FC236}">
                <a16:creationId xmlns:a16="http://schemas.microsoft.com/office/drawing/2014/main" id="{0EE3AB2D-C69F-4CDA-AD90-ED3A0C59C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14213" y="3712438"/>
            <a:ext cx="914400" cy="914400"/>
          </a:xfrm>
          <a:prstGeom prst="rect">
            <a:avLst/>
          </a:prstGeom>
        </p:spPr>
      </p:pic>
      <p:pic>
        <p:nvPicPr>
          <p:cNvPr id="14" name="図 13">
            <a:extLst>
              <a:ext uri="{FF2B5EF4-FFF2-40B4-BE49-F238E27FC236}">
                <a16:creationId xmlns:a16="http://schemas.microsoft.com/office/drawing/2014/main" id="{F271A9C5-8BBB-4717-B7B4-636F81E94BAA}"/>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5" name="図 14">
            <a:extLst>
              <a:ext uri="{FF2B5EF4-FFF2-40B4-BE49-F238E27FC236}">
                <a16:creationId xmlns:a16="http://schemas.microsoft.com/office/drawing/2014/main" id="{B3837D36-337A-4D91-8FF7-4C1FDDA0AEF6}"/>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19" name="テキスト ボックス 18">
            <a:extLst>
              <a:ext uri="{FF2B5EF4-FFF2-40B4-BE49-F238E27FC236}">
                <a16:creationId xmlns:a16="http://schemas.microsoft.com/office/drawing/2014/main" id="{FA664835-1D0A-491B-9C59-40362899C289}"/>
              </a:ext>
            </a:extLst>
          </p:cNvPr>
          <p:cNvSpPr txBox="1"/>
          <p:nvPr/>
        </p:nvSpPr>
        <p:spPr>
          <a:xfrm rot="16200000">
            <a:off x="5207471" y="2556349"/>
            <a:ext cx="2005863" cy="830997"/>
          </a:xfrm>
          <a:prstGeom prst="rect">
            <a:avLst/>
          </a:prstGeom>
          <a:solidFill>
            <a:srgbClr val="00990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20" name="テキスト ボックス 19">
            <a:extLst>
              <a:ext uri="{FF2B5EF4-FFF2-40B4-BE49-F238E27FC236}">
                <a16:creationId xmlns:a16="http://schemas.microsoft.com/office/drawing/2014/main" id="{E95229DD-CA75-4E63-B89D-EF11FBC680A2}"/>
              </a:ext>
            </a:extLst>
          </p:cNvPr>
          <p:cNvSpPr txBox="1"/>
          <p:nvPr/>
        </p:nvSpPr>
        <p:spPr>
          <a:xfrm rot="16200000">
            <a:off x="5215156" y="4843330"/>
            <a:ext cx="1999658" cy="830997"/>
          </a:xfrm>
          <a:prstGeom prst="rect">
            <a:avLst/>
          </a:prstGeom>
          <a:solidFill>
            <a:srgbClr val="7030A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OFP</a:t>
            </a:r>
            <a:endParaRPr kumimoji="1" lang="en-US" altLang="ja-JP" dirty="0">
              <a:solidFill>
                <a:schemeClr val="bg1"/>
              </a:solidFill>
            </a:endParaRPr>
          </a:p>
        </p:txBody>
      </p:sp>
      <p:sp>
        <p:nvSpPr>
          <p:cNvPr id="21" name="テキスト ボックス 20">
            <a:extLst>
              <a:ext uri="{FF2B5EF4-FFF2-40B4-BE49-F238E27FC236}">
                <a16:creationId xmlns:a16="http://schemas.microsoft.com/office/drawing/2014/main" id="{E8DF572F-8F48-49DF-B4C9-D328899DA8E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22" name="テキスト ボックス 21">
            <a:extLst>
              <a:ext uri="{FF2B5EF4-FFF2-40B4-BE49-F238E27FC236}">
                <a16:creationId xmlns:a16="http://schemas.microsoft.com/office/drawing/2014/main" id="{BED1C3EC-C808-4A0A-88D4-5D60995EC54F}"/>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23" name="テキスト ボックス 22">
            <a:extLst>
              <a:ext uri="{FF2B5EF4-FFF2-40B4-BE49-F238E27FC236}">
                <a16:creationId xmlns:a16="http://schemas.microsoft.com/office/drawing/2014/main" id="{6CC57DE4-7D79-49D6-A5FE-496CF7F4841C}"/>
              </a:ext>
            </a:extLst>
          </p:cNvPr>
          <p:cNvSpPr txBox="1"/>
          <p:nvPr/>
        </p:nvSpPr>
        <p:spPr>
          <a:xfrm>
            <a:off x="3296816" y="2960880"/>
            <a:ext cx="1396536" cy="738664"/>
          </a:xfrm>
          <a:prstGeom prst="rect">
            <a:avLst/>
          </a:prstGeom>
          <a:solidFill>
            <a:srgbClr val="92D050"/>
          </a:solidFill>
        </p:spPr>
        <p:txBody>
          <a:bodyPr wrap="none" rtlCol="0">
            <a:spAutoFit/>
          </a:bodyPr>
          <a:lstStyle/>
          <a:p>
            <a:pPr algn="ctr"/>
            <a:r>
              <a:rPr kumimoji="1" lang="en-US" altLang="ja-JP" sz="2400" b="1" dirty="0" err="1"/>
              <a:t>tXYZZZ</a:t>
            </a:r>
            <a:endParaRPr kumimoji="1" lang="en-US" altLang="ja-JP" sz="2400" b="1" dirty="0"/>
          </a:p>
          <a:p>
            <a:pPr algn="ctr"/>
            <a:r>
              <a:rPr lang="en-US" altLang="ja-JP" dirty="0"/>
              <a:t>+ Password</a:t>
            </a:r>
            <a:endParaRPr kumimoji="1" lang="en-US" altLang="ja-JP" dirty="0"/>
          </a:p>
        </p:txBody>
      </p:sp>
      <p:sp>
        <p:nvSpPr>
          <p:cNvPr id="24" name="テキスト ボックス 23">
            <a:extLst>
              <a:ext uri="{FF2B5EF4-FFF2-40B4-BE49-F238E27FC236}">
                <a16:creationId xmlns:a16="http://schemas.microsoft.com/office/drawing/2014/main" id="{90F93B00-6B96-4235-8DAF-14E2723963AC}"/>
              </a:ext>
            </a:extLst>
          </p:cNvPr>
          <p:cNvSpPr txBox="1"/>
          <p:nvPr/>
        </p:nvSpPr>
        <p:spPr>
          <a:xfrm>
            <a:off x="3251681" y="5158011"/>
            <a:ext cx="1396536" cy="738664"/>
          </a:xfrm>
          <a:prstGeom prst="rect">
            <a:avLst/>
          </a:prstGeom>
          <a:solidFill>
            <a:schemeClr val="accent6">
              <a:lumMod val="40000"/>
              <a:lumOff val="60000"/>
            </a:schemeClr>
          </a:solidFill>
        </p:spPr>
        <p:txBody>
          <a:bodyPr wrap="none" rtlCol="0">
            <a:spAutoFit/>
          </a:bodyPr>
          <a:lstStyle/>
          <a:p>
            <a:pPr algn="ctr"/>
            <a:r>
              <a:rPr kumimoji="1" lang="en-US" altLang="ja-JP" sz="2400" b="1" dirty="0" err="1"/>
              <a:t>tABCCC</a:t>
            </a:r>
            <a:endParaRPr kumimoji="1" lang="en-US" altLang="ja-JP" sz="2400" b="1" dirty="0"/>
          </a:p>
          <a:p>
            <a:pPr algn="ctr"/>
            <a:r>
              <a:rPr lang="en-US" altLang="ja-JP" dirty="0"/>
              <a:t>+ Password</a:t>
            </a:r>
            <a:endParaRPr kumimoji="1" lang="en-US" altLang="ja-JP" dirty="0"/>
          </a:p>
        </p:txBody>
      </p:sp>
      <p:sp>
        <p:nvSpPr>
          <p:cNvPr id="29" name="テキスト ボックス 28">
            <a:extLst>
              <a:ext uri="{FF2B5EF4-FFF2-40B4-BE49-F238E27FC236}">
                <a16:creationId xmlns:a16="http://schemas.microsoft.com/office/drawing/2014/main" id="{4171250A-63FE-4E01-88B8-E14CA727F3D8}"/>
              </a:ext>
            </a:extLst>
          </p:cNvPr>
          <p:cNvSpPr txBox="1"/>
          <p:nvPr/>
        </p:nvSpPr>
        <p:spPr>
          <a:xfrm>
            <a:off x="147447" y="4543917"/>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0" name="テキスト ボックス 29">
            <a:extLst>
              <a:ext uri="{FF2B5EF4-FFF2-40B4-BE49-F238E27FC236}">
                <a16:creationId xmlns:a16="http://schemas.microsoft.com/office/drawing/2014/main" id="{A5820E7F-3823-42DD-BA1E-E9A69A756517}"/>
              </a:ext>
            </a:extLst>
          </p:cNvPr>
          <p:cNvSpPr txBox="1"/>
          <p:nvPr/>
        </p:nvSpPr>
        <p:spPr>
          <a:xfrm>
            <a:off x="132368" y="5760700"/>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32" name="テキスト ボックス 31">
            <a:extLst>
              <a:ext uri="{FF2B5EF4-FFF2-40B4-BE49-F238E27FC236}">
                <a16:creationId xmlns:a16="http://schemas.microsoft.com/office/drawing/2014/main" id="{85D5CC7F-B9A4-4F22-9517-0064B024FF41}"/>
              </a:ext>
            </a:extLst>
          </p:cNvPr>
          <p:cNvSpPr txBox="1"/>
          <p:nvPr/>
        </p:nvSpPr>
        <p:spPr>
          <a:xfrm>
            <a:off x="132368" y="5332108"/>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cxnSp>
        <p:nvCxnSpPr>
          <p:cNvPr id="33" name="直線矢印コネクタ 32">
            <a:extLst>
              <a:ext uri="{FF2B5EF4-FFF2-40B4-BE49-F238E27FC236}">
                <a16:creationId xmlns:a16="http://schemas.microsoft.com/office/drawing/2014/main" id="{BB60C859-19A9-4B72-B731-115DA063687F}"/>
              </a:ext>
            </a:extLst>
          </p:cNvPr>
          <p:cNvCxnSpPr>
            <a:cxnSpLocks/>
          </p:cNvCxnSpPr>
          <p:nvPr/>
        </p:nvCxnSpPr>
        <p:spPr>
          <a:xfrm>
            <a:off x="2432720" y="2852936"/>
            <a:ext cx="3253594" cy="0"/>
          </a:xfrm>
          <a:prstGeom prst="straightConnector1">
            <a:avLst/>
          </a:prstGeom>
          <a:ln w="76200">
            <a:solidFill>
              <a:srgbClr val="0099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0F00427-541C-48E8-AF21-B54A1C2FA315}"/>
              </a:ext>
            </a:extLst>
          </p:cNvPr>
          <p:cNvCxnSpPr>
            <a:cxnSpLocks/>
          </p:cNvCxnSpPr>
          <p:nvPr/>
        </p:nvCxnSpPr>
        <p:spPr>
          <a:xfrm>
            <a:off x="2419486" y="5013176"/>
            <a:ext cx="3253594" cy="0"/>
          </a:xfrm>
          <a:prstGeom prst="straightConnector1">
            <a:avLst/>
          </a:prstGeom>
          <a:ln w="762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714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8294" y="608811"/>
            <a:ext cx="9651855" cy="875973"/>
          </a:xfrm>
        </p:spPr>
        <p:txBody>
          <a:bodyPr/>
          <a:lstStyle/>
          <a:p>
            <a:pPr algn="l" eaLnBrk="1" hangingPunct="1"/>
            <a:r>
              <a:rPr lang="en-US" altLang="ja-JP" b="1" dirty="0"/>
              <a:t>SSH</a:t>
            </a:r>
            <a:r>
              <a:rPr lang="ja-JP" altLang="en-US" b="1" dirty="0"/>
              <a:t>公開鍵認証の手順（</a:t>
            </a:r>
            <a:r>
              <a:rPr lang="en-US" altLang="ja-JP" b="1" dirty="0"/>
              <a:t>3/4</a:t>
            </a:r>
            <a:r>
              <a:rPr lang="ja-JP" altLang="en-US" b="1" dirty="0"/>
              <a:t>）</a:t>
            </a:r>
            <a:r>
              <a:rPr lang="en-US" altLang="ja-JP" b="1" dirty="0"/>
              <a:t/>
            </a:r>
            <a:br>
              <a:rPr lang="en-US" altLang="ja-JP" b="1" dirty="0"/>
            </a:br>
            <a:r>
              <a:rPr lang="ja-JP" altLang="en-US" b="1" dirty="0"/>
              <a:t>③公開鍵（</a:t>
            </a:r>
            <a:r>
              <a:rPr lang="en-US" altLang="ja-JP" b="1" dirty="0"/>
              <a:t>id_rsa.pub</a:t>
            </a:r>
            <a:r>
              <a:rPr lang="ja-JP" altLang="en-US" b="1" dirty="0"/>
              <a:t>）の登録</a:t>
            </a:r>
            <a:r>
              <a:rPr lang="en-US" altLang="ja-JP" b="1" dirty="0"/>
              <a:t/>
            </a:r>
            <a:br>
              <a:rPr lang="en-US" altLang="ja-JP" b="1" dirty="0"/>
            </a:br>
            <a:r>
              <a:rPr lang="ja-JP" altLang="en-US" sz="2800" b="1" dirty="0"/>
              <a:t>同じ公開鍵を複数のスパコンに登録可能</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48</a:t>
            </a:fld>
            <a:endParaRPr lang="en-US" altLang="ja-JP" sz="1000"/>
          </a:p>
        </p:txBody>
      </p:sp>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6313" y="2250856"/>
            <a:ext cx="1561509" cy="1561509"/>
          </a:xfrm>
          <a:prstGeom prst="rect">
            <a:avLst/>
          </a:prstGeom>
        </p:spPr>
      </p:pic>
      <p:pic>
        <p:nvPicPr>
          <p:cNvPr id="43" name="グラフィックス 42" descr="ノート PC">
            <a:extLst>
              <a:ext uri="{FF2B5EF4-FFF2-40B4-BE49-F238E27FC236}">
                <a16:creationId xmlns:a16="http://schemas.microsoft.com/office/drawing/2014/main" id="{0EE3AB2D-C69F-4CDA-AD90-ED3A0C59C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14213" y="3712438"/>
            <a:ext cx="914400" cy="914400"/>
          </a:xfrm>
          <a:prstGeom prst="rect">
            <a:avLst/>
          </a:prstGeom>
        </p:spPr>
      </p:pic>
      <p:pic>
        <p:nvPicPr>
          <p:cNvPr id="14" name="図 13">
            <a:extLst>
              <a:ext uri="{FF2B5EF4-FFF2-40B4-BE49-F238E27FC236}">
                <a16:creationId xmlns:a16="http://schemas.microsoft.com/office/drawing/2014/main" id="{F271A9C5-8BBB-4717-B7B4-636F81E94BAA}"/>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5" name="図 14">
            <a:extLst>
              <a:ext uri="{FF2B5EF4-FFF2-40B4-BE49-F238E27FC236}">
                <a16:creationId xmlns:a16="http://schemas.microsoft.com/office/drawing/2014/main" id="{B3837D36-337A-4D91-8FF7-4C1FDDA0AEF6}"/>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19" name="テキスト ボックス 18">
            <a:extLst>
              <a:ext uri="{FF2B5EF4-FFF2-40B4-BE49-F238E27FC236}">
                <a16:creationId xmlns:a16="http://schemas.microsoft.com/office/drawing/2014/main" id="{FA664835-1D0A-491B-9C59-40362899C289}"/>
              </a:ext>
            </a:extLst>
          </p:cNvPr>
          <p:cNvSpPr txBox="1"/>
          <p:nvPr/>
        </p:nvSpPr>
        <p:spPr>
          <a:xfrm rot="16200000">
            <a:off x="5207471" y="2556349"/>
            <a:ext cx="2005863" cy="830997"/>
          </a:xfrm>
          <a:prstGeom prst="rect">
            <a:avLst/>
          </a:prstGeom>
          <a:solidFill>
            <a:srgbClr val="00990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20" name="テキスト ボックス 19">
            <a:extLst>
              <a:ext uri="{FF2B5EF4-FFF2-40B4-BE49-F238E27FC236}">
                <a16:creationId xmlns:a16="http://schemas.microsoft.com/office/drawing/2014/main" id="{E95229DD-CA75-4E63-B89D-EF11FBC680A2}"/>
              </a:ext>
            </a:extLst>
          </p:cNvPr>
          <p:cNvSpPr txBox="1"/>
          <p:nvPr/>
        </p:nvSpPr>
        <p:spPr>
          <a:xfrm rot="16200000">
            <a:off x="5215156" y="4843330"/>
            <a:ext cx="1999658" cy="830997"/>
          </a:xfrm>
          <a:prstGeom prst="rect">
            <a:avLst/>
          </a:prstGeom>
          <a:solidFill>
            <a:srgbClr val="7030A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OFP</a:t>
            </a:r>
            <a:endParaRPr kumimoji="1" lang="en-US" altLang="ja-JP" dirty="0">
              <a:solidFill>
                <a:schemeClr val="bg1"/>
              </a:solidFill>
            </a:endParaRPr>
          </a:p>
        </p:txBody>
      </p:sp>
      <p:sp>
        <p:nvSpPr>
          <p:cNvPr id="21" name="テキスト ボックス 20">
            <a:extLst>
              <a:ext uri="{FF2B5EF4-FFF2-40B4-BE49-F238E27FC236}">
                <a16:creationId xmlns:a16="http://schemas.microsoft.com/office/drawing/2014/main" id="{E8DF572F-8F48-49DF-B4C9-D328899DA8E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22" name="テキスト ボックス 21">
            <a:extLst>
              <a:ext uri="{FF2B5EF4-FFF2-40B4-BE49-F238E27FC236}">
                <a16:creationId xmlns:a16="http://schemas.microsoft.com/office/drawing/2014/main" id="{BED1C3EC-C808-4A0A-88D4-5D60995EC54F}"/>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29" name="テキスト ボックス 28">
            <a:extLst>
              <a:ext uri="{FF2B5EF4-FFF2-40B4-BE49-F238E27FC236}">
                <a16:creationId xmlns:a16="http://schemas.microsoft.com/office/drawing/2014/main" id="{4171250A-63FE-4E01-88B8-E14CA727F3D8}"/>
              </a:ext>
            </a:extLst>
          </p:cNvPr>
          <p:cNvSpPr txBox="1"/>
          <p:nvPr/>
        </p:nvSpPr>
        <p:spPr>
          <a:xfrm>
            <a:off x="147447" y="4543917"/>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0" name="テキスト ボックス 29">
            <a:extLst>
              <a:ext uri="{FF2B5EF4-FFF2-40B4-BE49-F238E27FC236}">
                <a16:creationId xmlns:a16="http://schemas.microsoft.com/office/drawing/2014/main" id="{A5820E7F-3823-42DD-BA1E-E9A69A756517}"/>
              </a:ext>
            </a:extLst>
          </p:cNvPr>
          <p:cNvSpPr txBox="1"/>
          <p:nvPr/>
        </p:nvSpPr>
        <p:spPr>
          <a:xfrm>
            <a:off x="2935306" y="4135930"/>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32" name="テキスト ボックス 31">
            <a:extLst>
              <a:ext uri="{FF2B5EF4-FFF2-40B4-BE49-F238E27FC236}">
                <a16:creationId xmlns:a16="http://schemas.microsoft.com/office/drawing/2014/main" id="{85D5CC7F-B9A4-4F22-9517-0064B024FF41}"/>
              </a:ext>
            </a:extLst>
          </p:cNvPr>
          <p:cNvSpPr txBox="1"/>
          <p:nvPr/>
        </p:nvSpPr>
        <p:spPr>
          <a:xfrm>
            <a:off x="132368" y="5332108"/>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sp>
        <p:nvSpPr>
          <p:cNvPr id="27" name="テキスト ボックス 26">
            <a:extLst>
              <a:ext uri="{FF2B5EF4-FFF2-40B4-BE49-F238E27FC236}">
                <a16:creationId xmlns:a16="http://schemas.microsoft.com/office/drawing/2014/main" id="{AB16D279-F9EF-4789-AA13-83281D69766C}"/>
              </a:ext>
            </a:extLst>
          </p:cNvPr>
          <p:cNvSpPr txBox="1"/>
          <p:nvPr/>
        </p:nvSpPr>
        <p:spPr>
          <a:xfrm>
            <a:off x="2978197" y="1956541"/>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cxnSp>
        <p:nvCxnSpPr>
          <p:cNvPr id="28" name="直線矢印コネクタ 27">
            <a:extLst>
              <a:ext uri="{FF2B5EF4-FFF2-40B4-BE49-F238E27FC236}">
                <a16:creationId xmlns:a16="http://schemas.microsoft.com/office/drawing/2014/main" id="{B6E5D980-6539-4E58-B670-9E3985850162}"/>
              </a:ext>
            </a:extLst>
          </p:cNvPr>
          <p:cNvCxnSpPr>
            <a:cxnSpLocks/>
          </p:cNvCxnSpPr>
          <p:nvPr/>
        </p:nvCxnSpPr>
        <p:spPr>
          <a:xfrm>
            <a:off x="2432720" y="2852936"/>
            <a:ext cx="3253594" cy="0"/>
          </a:xfrm>
          <a:prstGeom prst="straightConnector1">
            <a:avLst/>
          </a:prstGeom>
          <a:ln w="76200">
            <a:solidFill>
              <a:srgbClr val="0099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4E0860BD-45EC-4609-8C8F-112210FF38DB}"/>
              </a:ext>
            </a:extLst>
          </p:cNvPr>
          <p:cNvCxnSpPr>
            <a:cxnSpLocks/>
          </p:cNvCxnSpPr>
          <p:nvPr/>
        </p:nvCxnSpPr>
        <p:spPr>
          <a:xfrm>
            <a:off x="2419486" y="5013176"/>
            <a:ext cx="3253594" cy="0"/>
          </a:xfrm>
          <a:prstGeom prst="straightConnector1">
            <a:avLst/>
          </a:prstGeom>
          <a:ln w="762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52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8294" y="602302"/>
            <a:ext cx="9651855" cy="875973"/>
          </a:xfrm>
        </p:spPr>
        <p:txBody>
          <a:bodyPr/>
          <a:lstStyle/>
          <a:p>
            <a:pPr algn="l" eaLnBrk="1" hangingPunct="1"/>
            <a:r>
              <a:rPr lang="en-US" altLang="ja-JP" b="1" dirty="0"/>
              <a:t>SSH</a:t>
            </a:r>
            <a:r>
              <a:rPr lang="ja-JP" altLang="en-US" b="1" dirty="0"/>
              <a:t>公開鍵認証の手順（</a:t>
            </a:r>
            <a:r>
              <a:rPr lang="en-US" altLang="ja-JP" b="1" dirty="0"/>
              <a:t>3/4</a:t>
            </a:r>
            <a:r>
              <a:rPr lang="ja-JP" altLang="en-US" b="1" dirty="0"/>
              <a:t>）</a:t>
            </a:r>
            <a:r>
              <a:rPr lang="en-US" altLang="ja-JP" b="1" dirty="0"/>
              <a:t/>
            </a:r>
            <a:br>
              <a:rPr lang="en-US" altLang="ja-JP" b="1" dirty="0"/>
            </a:br>
            <a:r>
              <a:rPr lang="ja-JP" altLang="en-US" b="1" dirty="0"/>
              <a:t>③公開鍵（</a:t>
            </a:r>
            <a:r>
              <a:rPr lang="en-US" altLang="ja-JP" b="1" dirty="0"/>
              <a:t>id_rsa.pub</a:t>
            </a:r>
            <a:r>
              <a:rPr lang="ja-JP" altLang="en-US" b="1" dirty="0"/>
              <a:t>）の登録</a:t>
            </a:r>
            <a:r>
              <a:rPr lang="en-US" altLang="ja-JP" b="1" dirty="0"/>
              <a:t/>
            </a:r>
            <a:br>
              <a:rPr lang="en-US" altLang="ja-JP" b="1" dirty="0"/>
            </a:br>
            <a:r>
              <a:rPr lang="ja-JP" altLang="en-US" sz="2800" b="1" dirty="0"/>
              <a:t>同じ公開鍵を複数のスパコンに登録可能</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49</a:t>
            </a:fld>
            <a:endParaRPr lang="en-US" altLang="ja-JP" sz="1000"/>
          </a:p>
        </p:txBody>
      </p:sp>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6313" y="2250856"/>
            <a:ext cx="1561509" cy="1561509"/>
          </a:xfrm>
          <a:prstGeom prst="rect">
            <a:avLst/>
          </a:prstGeom>
        </p:spPr>
      </p:pic>
      <p:pic>
        <p:nvPicPr>
          <p:cNvPr id="43" name="グラフィックス 42" descr="ノート PC">
            <a:extLst>
              <a:ext uri="{FF2B5EF4-FFF2-40B4-BE49-F238E27FC236}">
                <a16:creationId xmlns:a16="http://schemas.microsoft.com/office/drawing/2014/main" id="{0EE3AB2D-C69F-4CDA-AD90-ED3A0C59C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14213" y="3712438"/>
            <a:ext cx="914400" cy="914400"/>
          </a:xfrm>
          <a:prstGeom prst="rect">
            <a:avLst/>
          </a:prstGeom>
        </p:spPr>
      </p:pic>
      <p:pic>
        <p:nvPicPr>
          <p:cNvPr id="14" name="図 13">
            <a:extLst>
              <a:ext uri="{FF2B5EF4-FFF2-40B4-BE49-F238E27FC236}">
                <a16:creationId xmlns:a16="http://schemas.microsoft.com/office/drawing/2014/main" id="{F271A9C5-8BBB-4717-B7B4-636F81E94BAA}"/>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5" name="図 14">
            <a:extLst>
              <a:ext uri="{FF2B5EF4-FFF2-40B4-BE49-F238E27FC236}">
                <a16:creationId xmlns:a16="http://schemas.microsoft.com/office/drawing/2014/main" id="{B3837D36-337A-4D91-8FF7-4C1FDDA0AEF6}"/>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19" name="テキスト ボックス 18">
            <a:extLst>
              <a:ext uri="{FF2B5EF4-FFF2-40B4-BE49-F238E27FC236}">
                <a16:creationId xmlns:a16="http://schemas.microsoft.com/office/drawing/2014/main" id="{FA664835-1D0A-491B-9C59-40362899C289}"/>
              </a:ext>
            </a:extLst>
          </p:cNvPr>
          <p:cNvSpPr txBox="1"/>
          <p:nvPr/>
        </p:nvSpPr>
        <p:spPr>
          <a:xfrm rot="16200000">
            <a:off x="5207471" y="2556349"/>
            <a:ext cx="2005863" cy="830997"/>
          </a:xfrm>
          <a:prstGeom prst="rect">
            <a:avLst/>
          </a:prstGeom>
          <a:solidFill>
            <a:srgbClr val="00990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20" name="テキスト ボックス 19">
            <a:extLst>
              <a:ext uri="{FF2B5EF4-FFF2-40B4-BE49-F238E27FC236}">
                <a16:creationId xmlns:a16="http://schemas.microsoft.com/office/drawing/2014/main" id="{E95229DD-CA75-4E63-B89D-EF11FBC680A2}"/>
              </a:ext>
            </a:extLst>
          </p:cNvPr>
          <p:cNvSpPr txBox="1"/>
          <p:nvPr/>
        </p:nvSpPr>
        <p:spPr>
          <a:xfrm rot="16200000">
            <a:off x="5215156" y="4843330"/>
            <a:ext cx="1999658" cy="830997"/>
          </a:xfrm>
          <a:prstGeom prst="rect">
            <a:avLst/>
          </a:prstGeom>
          <a:solidFill>
            <a:srgbClr val="7030A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OFP</a:t>
            </a:r>
            <a:endParaRPr kumimoji="1" lang="en-US" altLang="ja-JP" dirty="0">
              <a:solidFill>
                <a:schemeClr val="bg1"/>
              </a:solidFill>
            </a:endParaRPr>
          </a:p>
        </p:txBody>
      </p:sp>
      <p:sp>
        <p:nvSpPr>
          <p:cNvPr id="21" name="テキスト ボックス 20">
            <a:extLst>
              <a:ext uri="{FF2B5EF4-FFF2-40B4-BE49-F238E27FC236}">
                <a16:creationId xmlns:a16="http://schemas.microsoft.com/office/drawing/2014/main" id="{E8DF572F-8F48-49DF-B4C9-D328899DA8E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22" name="テキスト ボックス 21">
            <a:extLst>
              <a:ext uri="{FF2B5EF4-FFF2-40B4-BE49-F238E27FC236}">
                <a16:creationId xmlns:a16="http://schemas.microsoft.com/office/drawing/2014/main" id="{BED1C3EC-C808-4A0A-88D4-5D60995EC54F}"/>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cxnSp>
        <p:nvCxnSpPr>
          <p:cNvPr id="25" name="直線矢印コネクタ 24">
            <a:extLst>
              <a:ext uri="{FF2B5EF4-FFF2-40B4-BE49-F238E27FC236}">
                <a16:creationId xmlns:a16="http://schemas.microsoft.com/office/drawing/2014/main" id="{6AB39727-5CEF-4C4B-9B6B-9A45B017E8C3}"/>
              </a:ext>
            </a:extLst>
          </p:cNvPr>
          <p:cNvCxnSpPr>
            <a:cxnSpLocks/>
          </p:cNvCxnSpPr>
          <p:nvPr/>
        </p:nvCxnSpPr>
        <p:spPr>
          <a:xfrm>
            <a:off x="2432720" y="2852936"/>
            <a:ext cx="3253594" cy="0"/>
          </a:xfrm>
          <a:prstGeom prst="straightConnector1">
            <a:avLst/>
          </a:prstGeom>
          <a:ln w="76200">
            <a:solidFill>
              <a:srgbClr val="0099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DECFCA9-9275-4044-BFB5-64CE41C7622B}"/>
              </a:ext>
            </a:extLst>
          </p:cNvPr>
          <p:cNvCxnSpPr>
            <a:cxnSpLocks/>
          </p:cNvCxnSpPr>
          <p:nvPr/>
        </p:nvCxnSpPr>
        <p:spPr>
          <a:xfrm>
            <a:off x="2419486" y="5013176"/>
            <a:ext cx="3253594" cy="0"/>
          </a:xfrm>
          <a:prstGeom prst="straightConnector1">
            <a:avLst/>
          </a:prstGeom>
          <a:ln w="762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171250A-63FE-4E01-88B8-E14CA727F3D8}"/>
              </a:ext>
            </a:extLst>
          </p:cNvPr>
          <p:cNvSpPr txBox="1"/>
          <p:nvPr/>
        </p:nvSpPr>
        <p:spPr>
          <a:xfrm>
            <a:off x="147447" y="4543917"/>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2" name="テキスト ボックス 31">
            <a:extLst>
              <a:ext uri="{FF2B5EF4-FFF2-40B4-BE49-F238E27FC236}">
                <a16:creationId xmlns:a16="http://schemas.microsoft.com/office/drawing/2014/main" id="{85D5CC7F-B9A4-4F22-9517-0064B024FF41}"/>
              </a:ext>
            </a:extLst>
          </p:cNvPr>
          <p:cNvSpPr txBox="1"/>
          <p:nvPr/>
        </p:nvSpPr>
        <p:spPr>
          <a:xfrm>
            <a:off x="132368" y="5332108"/>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pic>
        <p:nvPicPr>
          <p:cNvPr id="28" name="グラフィックス 27" descr="鍵">
            <a:extLst>
              <a:ext uri="{FF2B5EF4-FFF2-40B4-BE49-F238E27FC236}">
                <a16:creationId xmlns:a16="http://schemas.microsoft.com/office/drawing/2014/main" id="{6A52905D-DC06-424C-BC86-1672B4E5F98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11213" y="5628868"/>
            <a:ext cx="914400" cy="914400"/>
          </a:xfrm>
          <a:prstGeom prst="rect">
            <a:avLst/>
          </a:prstGeom>
        </p:spPr>
      </p:pic>
      <p:sp>
        <p:nvSpPr>
          <p:cNvPr id="34" name="テキスト ボックス 33">
            <a:extLst>
              <a:ext uri="{FF2B5EF4-FFF2-40B4-BE49-F238E27FC236}">
                <a16:creationId xmlns:a16="http://schemas.microsoft.com/office/drawing/2014/main" id="{C1E3D8F7-2D28-4054-9F7A-D4E40DA532BF}"/>
              </a:ext>
            </a:extLst>
          </p:cNvPr>
          <p:cNvSpPr txBox="1"/>
          <p:nvPr/>
        </p:nvSpPr>
        <p:spPr>
          <a:xfrm>
            <a:off x="7473280" y="4348602"/>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35" name="テキスト ボックス 34">
            <a:extLst>
              <a:ext uri="{FF2B5EF4-FFF2-40B4-BE49-F238E27FC236}">
                <a16:creationId xmlns:a16="http://schemas.microsoft.com/office/drawing/2014/main" id="{9401B52B-C46D-4D2A-99A8-D3E834DE647D}"/>
              </a:ext>
            </a:extLst>
          </p:cNvPr>
          <p:cNvSpPr txBox="1"/>
          <p:nvPr/>
        </p:nvSpPr>
        <p:spPr>
          <a:xfrm>
            <a:off x="7473280" y="2122289"/>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36" name="グラフィックス 35" descr="鎖錠">
            <a:extLst>
              <a:ext uri="{FF2B5EF4-FFF2-40B4-BE49-F238E27FC236}">
                <a16:creationId xmlns:a16="http://schemas.microsoft.com/office/drawing/2014/main" id="{329DB5A5-72A0-4286-A73A-2DD12BFC53C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2009821"/>
            <a:ext cx="914400" cy="914400"/>
          </a:xfrm>
          <a:prstGeom prst="rect">
            <a:avLst/>
          </a:prstGeom>
        </p:spPr>
      </p:pic>
      <p:pic>
        <p:nvPicPr>
          <p:cNvPr id="37" name="グラフィックス 36" descr="鎖錠">
            <a:extLst>
              <a:ext uri="{FF2B5EF4-FFF2-40B4-BE49-F238E27FC236}">
                <a16:creationId xmlns:a16="http://schemas.microsoft.com/office/drawing/2014/main" id="{00D9F254-CF39-4C29-807C-0F4C2F83231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4228945"/>
            <a:ext cx="914400" cy="914400"/>
          </a:xfrm>
          <a:prstGeom prst="rect">
            <a:avLst/>
          </a:prstGeom>
        </p:spPr>
      </p:pic>
    </p:spTree>
    <p:extLst>
      <p:ext uri="{BB962C8B-B14F-4D97-AF65-F5344CB8AC3E}">
        <p14:creationId xmlns:p14="http://schemas.microsoft.com/office/powerpoint/2010/main" val="100880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08484" y="980728"/>
            <a:ext cx="9289032" cy="1584176"/>
          </a:xfrm>
        </p:spPr>
        <p:txBody>
          <a:bodyPr/>
          <a:lstStyle/>
          <a:p>
            <a:pPr eaLnBrk="1" hangingPunct="1">
              <a:spcBef>
                <a:spcPts val="600"/>
              </a:spcBef>
            </a:pPr>
            <a:r>
              <a:rPr lang="en-US" altLang="ja-JP" sz="4000" dirty="0">
                <a:solidFill>
                  <a:schemeClr val="bg1"/>
                </a:solidFill>
              </a:rPr>
              <a:t>PC</a:t>
            </a:r>
            <a:r>
              <a:rPr lang="ja-JP" altLang="en-US" sz="4000" dirty="0">
                <a:solidFill>
                  <a:schemeClr val="bg1"/>
                </a:solidFill>
              </a:rPr>
              <a:t>上のソフトウェア類の準備</a:t>
            </a:r>
            <a:endParaRPr lang="en-US" altLang="ja-JP" sz="4000" dirty="0">
              <a:solidFill>
                <a:schemeClr val="bg1"/>
              </a:solidFill>
            </a:endParaRPr>
          </a:p>
          <a:p>
            <a:pPr eaLnBrk="1" hangingPunct="1">
              <a:spcBef>
                <a:spcPts val="600"/>
              </a:spcBef>
            </a:pPr>
            <a:r>
              <a:rPr lang="ja-JP" altLang="en-US" sz="4000" dirty="0">
                <a:solidFill>
                  <a:schemeClr val="bg1"/>
                </a:solidFill>
              </a:rPr>
              <a:t>東大情報基盤センターのスパコン</a:t>
            </a:r>
            <a:endParaRPr lang="en-US" altLang="ja-JP" sz="4000" dirty="0">
              <a:solidFill>
                <a:schemeClr val="bg1"/>
              </a:solidFill>
            </a:endParaRPr>
          </a:p>
          <a:p>
            <a:pPr eaLnBrk="1" hangingPunct="1">
              <a:spcBef>
                <a:spcPts val="600"/>
              </a:spcBef>
            </a:pPr>
            <a:r>
              <a:rPr lang="ja-JP" altLang="en-US" sz="4000" dirty="0">
                <a:solidFill>
                  <a:schemeClr val="bg1"/>
                </a:solidFill>
              </a:rPr>
              <a:t>スパコンへのログイン</a:t>
            </a:r>
            <a:endParaRPr lang="en-US" altLang="ja-JP" sz="4000" dirty="0">
              <a:solidFill>
                <a:schemeClr val="bg1"/>
              </a:solidFill>
            </a:endParaRPr>
          </a:p>
          <a:p>
            <a:pPr eaLnBrk="1" hangingPunct="1">
              <a:spcBef>
                <a:spcPts val="600"/>
              </a:spcBef>
            </a:pPr>
            <a:r>
              <a:rPr lang="ja-JP" altLang="en-US" sz="4000" dirty="0">
                <a:solidFill>
                  <a:schemeClr val="bg1"/>
                </a:solidFill>
              </a:rPr>
              <a:t>ログインしたら・・・</a:t>
            </a:r>
            <a:br>
              <a:rPr lang="ja-JP" altLang="en-US" sz="4000" dirty="0">
                <a:solidFill>
                  <a:schemeClr val="bg1"/>
                </a:solidFill>
              </a:rPr>
            </a:br>
            <a:r>
              <a:rPr lang="ja-JP" altLang="en-US" sz="4000" dirty="0">
                <a:solidFill>
                  <a:schemeClr val="bg1"/>
                </a:solidFill>
              </a:rPr>
              <a:t>　</a:t>
            </a:r>
            <a:endParaRPr lang="en-US" altLang="ja-JP" sz="4000" dirty="0">
              <a:solidFill>
                <a:schemeClr val="bg1"/>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solidFill>
                  <a:schemeClr val="bg1"/>
                </a:solidFill>
              </a:rPr>
              <a:pPr>
                <a:spcBef>
                  <a:spcPct val="0"/>
                </a:spcBef>
                <a:buFontTx/>
                <a:buNone/>
              </a:pPr>
              <a:t>5</a:t>
            </a:fld>
            <a:endParaRPr lang="en-US" altLang="ja-JP" sz="1000">
              <a:solidFill>
                <a:schemeClr val="bg1"/>
              </a:solidFill>
            </a:endParaRPr>
          </a:p>
        </p:txBody>
      </p:sp>
    </p:spTree>
    <p:extLst>
      <p:ext uri="{BB962C8B-B14F-4D97-AF65-F5344CB8AC3E}">
        <p14:creationId xmlns:p14="http://schemas.microsoft.com/office/powerpoint/2010/main" val="28278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8294" y="616206"/>
            <a:ext cx="9651855" cy="875973"/>
          </a:xfrm>
        </p:spPr>
        <p:txBody>
          <a:bodyPr/>
          <a:lstStyle/>
          <a:p>
            <a:pPr algn="l" eaLnBrk="1" hangingPunct="1"/>
            <a:r>
              <a:rPr lang="en-US" altLang="ja-JP" b="1" dirty="0"/>
              <a:t>SSH</a:t>
            </a:r>
            <a:r>
              <a:rPr lang="ja-JP" altLang="en-US" b="1" dirty="0"/>
              <a:t>公開鍵認証の手順（</a:t>
            </a:r>
            <a:r>
              <a:rPr lang="en-US" altLang="ja-JP" b="1" dirty="0"/>
              <a:t>4/4</a:t>
            </a:r>
            <a:r>
              <a:rPr lang="ja-JP" altLang="en-US" b="1" dirty="0"/>
              <a:t>）</a:t>
            </a:r>
            <a:r>
              <a:rPr lang="en-US" altLang="ja-JP" b="1" dirty="0"/>
              <a:t/>
            </a:r>
            <a:br>
              <a:rPr lang="en-US" altLang="ja-JP" b="1" dirty="0"/>
            </a:br>
            <a:r>
              <a:rPr lang="ja-JP" altLang="en-US" b="1" dirty="0"/>
              <a:t>④</a:t>
            </a:r>
            <a:r>
              <a:rPr lang="en-US" altLang="ja-JP" b="1" dirty="0"/>
              <a:t>PC</a:t>
            </a:r>
            <a:r>
              <a:rPr lang="ja-JP" altLang="en-US" b="1" dirty="0"/>
              <a:t>からスパコンへのログイン</a:t>
            </a:r>
            <a:r>
              <a:rPr lang="en-US" altLang="ja-JP" b="1" dirty="0"/>
              <a:t/>
            </a:r>
            <a:br>
              <a:rPr lang="en-US" altLang="ja-JP" b="1" dirty="0"/>
            </a:br>
            <a:r>
              <a:rPr lang="ja-JP" altLang="en-US" sz="2800" b="1" dirty="0"/>
              <a:t>秘密鍵（</a:t>
            </a:r>
            <a:r>
              <a:rPr lang="en-US" altLang="ja-JP" sz="2800" b="1" dirty="0" err="1"/>
              <a:t>id_rsa</a:t>
            </a:r>
            <a:r>
              <a:rPr lang="ja-JP" altLang="en-US" sz="2800" b="1" dirty="0"/>
              <a:t>）＋</a:t>
            </a:r>
            <a:r>
              <a:rPr lang="en-US" altLang="ja-JP" sz="2800" b="1" dirty="0"/>
              <a:t>Passphrase</a:t>
            </a:r>
            <a:endParaRPr lang="ja-JP" altLang="en-US" sz="2800"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50</a:t>
            </a:fld>
            <a:endParaRPr lang="en-US" altLang="ja-JP" sz="1000"/>
          </a:p>
        </p:txBody>
      </p:sp>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806" y="2601007"/>
            <a:ext cx="1561509" cy="1561509"/>
          </a:xfrm>
          <a:prstGeom prst="rect">
            <a:avLst/>
          </a:prstGeom>
        </p:spPr>
      </p:pic>
      <p:pic>
        <p:nvPicPr>
          <p:cNvPr id="43" name="グラフィックス 42" descr="ノート PC">
            <a:extLst>
              <a:ext uri="{FF2B5EF4-FFF2-40B4-BE49-F238E27FC236}">
                <a16:creationId xmlns:a16="http://schemas.microsoft.com/office/drawing/2014/main" id="{0EE3AB2D-C69F-4CDA-AD90-ED3A0C59C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55706" y="4062589"/>
            <a:ext cx="914400" cy="914400"/>
          </a:xfrm>
          <a:prstGeom prst="rect">
            <a:avLst/>
          </a:prstGeom>
        </p:spPr>
      </p:pic>
      <p:pic>
        <p:nvPicPr>
          <p:cNvPr id="14" name="図 13">
            <a:extLst>
              <a:ext uri="{FF2B5EF4-FFF2-40B4-BE49-F238E27FC236}">
                <a16:creationId xmlns:a16="http://schemas.microsoft.com/office/drawing/2014/main" id="{F271A9C5-8BBB-4717-B7B4-636F81E94BAA}"/>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5" name="図 14">
            <a:extLst>
              <a:ext uri="{FF2B5EF4-FFF2-40B4-BE49-F238E27FC236}">
                <a16:creationId xmlns:a16="http://schemas.microsoft.com/office/drawing/2014/main" id="{B3837D36-337A-4D91-8FF7-4C1FDDA0AEF6}"/>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21" name="テキスト ボックス 20">
            <a:extLst>
              <a:ext uri="{FF2B5EF4-FFF2-40B4-BE49-F238E27FC236}">
                <a16:creationId xmlns:a16="http://schemas.microsoft.com/office/drawing/2014/main" id="{E8DF572F-8F48-49DF-B4C9-D328899DA8E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22" name="テキスト ボックス 21">
            <a:extLst>
              <a:ext uri="{FF2B5EF4-FFF2-40B4-BE49-F238E27FC236}">
                <a16:creationId xmlns:a16="http://schemas.microsoft.com/office/drawing/2014/main" id="{BED1C3EC-C808-4A0A-88D4-5D60995EC54F}"/>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cxnSp>
        <p:nvCxnSpPr>
          <p:cNvPr id="25" name="直線矢印コネクタ 24">
            <a:extLst>
              <a:ext uri="{FF2B5EF4-FFF2-40B4-BE49-F238E27FC236}">
                <a16:creationId xmlns:a16="http://schemas.microsoft.com/office/drawing/2014/main" id="{6AB39727-5CEF-4C4B-9B6B-9A45B017E8C3}"/>
              </a:ext>
            </a:extLst>
          </p:cNvPr>
          <p:cNvCxnSpPr>
            <a:cxnSpLocks/>
          </p:cNvCxnSpPr>
          <p:nvPr/>
        </p:nvCxnSpPr>
        <p:spPr>
          <a:xfrm>
            <a:off x="1352600" y="2852936"/>
            <a:ext cx="5256584" cy="0"/>
          </a:xfrm>
          <a:prstGeom prst="straightConnector1">
            <a:avLst/>
          </a:prstGeom>
          <a:ln w="76200">
            <a:solidFill>
              <a:srgbClr val="0099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DECFCA9-9275-4044-BFB5-64CE41C7622B}"/>
              </a:ext>
            </a:extLst>
          </p:cNvPr>
          <p:cNvCxnSpPr>
            <a:cxnSpLocks/>
          </p:cNvCxnSpPr>
          <p:nvPr/>
        </p:nvCxnSpPr>
        <p:spPr>
          <a:xfrm>
            <a:off x="1352600" y="4976989"/>
            <a:ext cx="5256584" cy="36187"/>
          </a:xfrm>
          <a:prstGeom prst="straightConnector1">
            <a:avLst/>
          </a:prstGeom>
          <a:ln w="762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171250A-63FE-4E01-88B8-E14CA727F3D8}"/>
              </a:ext>
            </a:extLst>
          </p:cNvPr>
          <p:cNvSpPr txBox="1"/>
          <p:nvPr/>
        </p:nvSpPr>
        <p:spPr>
          <a:xfrm>
            <a:off x="2701338" y="5165233"/>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0" name="テキスト ボックス 29">
            <a:extLst>
              <a:ext uri="{FF2B5EF4-FFF2-40B4-BE49-F238E27FC236}">
                <a16:creationId xmlns:a16="http://schemas.microsoft.com/office/drawing/2014/main" id="{A5820E7F-3823-42DD-BA1E-E9A69A756517}"/>
              </a:ext>
            </a:extLst>
          </p:cNvPr>
          <p:cNvSpPr txBox="1"/>
          <p:nvPr/>
        </p:nvSpPr>
        <p:spPr>
          <a:xfrm>
            <a:off x="7473280" y="4348602"/>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32" name="テキスト ボックス 31">
            <a:extLst>
              <a:ext uri="{FF2B5EF4-FFF2-40B4-BE49-F238E27FC236}">
                <a16:creationId xmlns:a16="http://schemas.microsoft.com/office/drawing/2014/main" id="{85D5CC7F-B9A4-4F22-9517-0064B024FF41}"/>
              </a:ext>
            </a:extLst>
          </p:cNvPr>
          <p:cNvSpPr txBox="1"/>
          <p:nvPr/>
        </p:nvSpPr>
        <p:spPr>
          <a:xfrm>
            <a:off x="2686259" y="5953424"/>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sp>
        <p:nvSpPr>
          <p:cNvPr id="27" name="テキスト ボックス 26">
            <a:extLst>
              <a:ext uri="{FF2B5EF4-FFF2-40B4-BE49-F238E27FC236}">
                <a16:creationId xmlns:a16="http://schemas.microsoft.com/office/drawing/2014/main" id="{AB16D279-F9EF-4789-AA13-83281D69766C}"/>
              </a:ext>
            </a:extLst>
          </p:cNvPr>
          <p:cNvSpPr txBox="1"/>
          <p:nvPr/>
        </p:nvSpPr>
        <p:spPr>
          <a:xfrm>
            <a:off x="7473280" y="2122289"/>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18" name="グラフィックス 17" descr="鍵">
            <a:extLst>
              <a:ext uri="{FF2B5EF4-FFF2-40B4-BE49-F238E27FC236}">
                <a16:creationId xmlns:a16="http://schemas.microsoft.com/office/drawing/2014/main" id="{90D4178D-B876-4109-9D84-40C83F9A83D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902696" y="5119826"/>
            <a:ext cx="914400" cy="914400"/>
          </a:xfrm>
          <a:prstGeom prst="rect">
            <a:avLst/>
          </a:prstGeom>
        </p:spPr>
      </p:pic>
      <p:pic>
        <p:nvPicPr>
          <p:cNvPr id="23" name="グラフィックス 22" descr="鎖錠">
            <a:extLst>
              <a:ext uri="{FF2B5EF4-FFF2-40B4-BE49-F238E27FC236}">
                <a16:creationId xmlns:a16="http://schemas.microsoft.com/office/drawing/2014/main" id="{63EE279C-AC30-41EB-A1E2-8D91C147D4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2009821"/>
            <a:ext cx="914400" cy="914400"/>
          </a:xfrm>
          <a:prstGeom prst="rect">
            <a:avLst/>
          </a:prstGeom>
        </p:spPr>
      </p:pic>
      <p:pic>
        <p:nvPicPr>
          <p:cNvPr id="24" name="グラフィックス 23" descr="鎖錠">
            <a:extLst>
              <a:ext uri="{FF2B5EF4-FFF2-40B4-BE49-F238E27FC236}">
                <a16:creationId xmlns:a16="http://schemas.microsoft.com/office/drawing/2014/main" id="{D36BCDDD-1054-44B4-BD73-66907123DB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4228945"/>
            <a:ext cx="914400" cy="914400"/>
          </a:xfrm>
          <a:prstGeom prst="rect">
            <a:avLst/>
          </a:prstGeom>
        </p:spPr>
      </p:pic>
      <p:sp>
        <p:nvSpPr>
          <p:cNvPr id="33" name="テキスト ボックス 32">
            <a:extLst>
              <a:ext uri="{FF2B5EF4-FFF2-40B4-BE49-F238E27FC236}">
                <a16:creationId xmlns:a16="http://schemas.microsoft.com/office/drawing/2014/main" id="{139C98E2-DC46-462A-A003-F9FB2704888C}"/>
              </a:ext>
            </a:extLst>
          </p:cNvPr>
          <p:cNvSpPr txBox="1"/>
          <p:nvPr/>
        </p:nvSpPr>
        <p:spPr>
          <a:xfrm>
            <a:off x="2693433" y="3004993"/>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4" name="テキスト ボックス 33">
            <a:extLst>
              <a:ext uri="{FF2B5EF4-FFF2-40B4-BE49-F238E27FC236}">
                <a16:creationId xmlns:a16="http://schemas.microsoft.com/office/drawing/2014/main" id="{D43B85DF-2ED9-407A-93EF-936155E289D5}"/>
              </a:ext>
            </a:extLst>
          </p:cNvPr>
          <p:cNvSpPr txBox="1"/>
          <p:nvPr/>
        </p:nvSpPr>
        <p:spPr>
          <a:xfrm>
            <a:off x="2678354" y="3793184"/>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pic>
        <p:nvPicPr>
          <p:cNvPr id="35" name="グラフィックス 34" descr="鍵">
            <a:extLst>
              <a:ext uri="{FF2B5EF4-FFF2-40B4-BE49-F238E27FC236}">
                <a16:creationId xmlns:a16="http://schemas.microsoft.com/office/drawing/2014/main" id="{2C0A825A-34D6-4976-931E-1F601BB0B9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894791" y="2959586"/>
            <a:ext cx="914400" cy="914400"/>
          </a:xfrm>
          <a:prstGeom prst="rect">
            <a:avLst/>
          </a:prstGeom>
        </p:spPr>
      </p:pic>
      <p:sp>
        <p:nvSpPr>
          <p:cNvPr id="36" name="テキスト ボックス 35">
            <a:extLst>
              <a:ext uri="{FF2B5EF4-FFF2-40B4-BE49-F238E27FC236}">
                <a16:creationId xmlns:a16="http://schemas.microsoft.com/office/drawing/2014/main" id="{19D23759-60A7-480A-A67F-40B13A9367DC}"/>
              </a:ext>
            </a:extLst>
          </p:cNvPr>
          <p:cNvSpPr txBox="1"/>
          <p:nvPr/>
        </p:nvSpPr>
        <p:spPr>
          <a:xfrm>
            <a:off x="1424608" y="2343016"/>
            <a:ext cx="5009705" cy="369332"/>
          </a:xfrm>
          <a:prstGeom prst="rect">
            <a:avLst/>
          </a:prstGeom>
          <a:solidFill>
            <a:schemeClr val="tx1">
              <a:lumMod val="95000"/>
              <a:lumOff val="5000"/>
            </a:schemeClr>
          </a:solidFill>
        </p:spPr>
        <p:txBody>
          <a:bodyPr wrap="none" rtlCol="0">
            <a:spAutoFit/>
          </a:bodyPr>
          <a:lstStyle/>
          <a:p>
            <a:pPr algn="ctr"/>
            <a:r>
              <a:rPr kumimoji="1" lang="en-US" altLang="ja-JP" b="1" dirty="0">
                <a:solidFill>
                  <a:schemeClr val="bg1"/>
                </a:solidFill>
                <a:latin typeface="Courier New" panose="02070309020205020404" pitchFamily="49" charset="0"/>
                <a:cs typeface="Courier New" panose="02070309020205020404" pitchFamily="49" charset="0"/>
              </a:rPr>
              <a:t>$&gt; </a:t>
            </a:r>
            <a:r>
              <a:rPr kumimoji="1" lang="en-US" altLang="ja-JP" b="1" dirty="0" err="1">
                <a:solidFill>
                  <a:schemeClr val="bg1"/>
                </a:solidFill>
                <a:latin typeface="Courier New" panose="02070309020205020404" pitchFamily="49" charset="0"/>
                <a:cs typeface="Courier New" panose="02070309020205020404" pitchFamily="49" charset="0"/>
              </a:rPr>
              <a:t>ssh</a:t>
            </a:r>
            <a:r>
              <a:rPr kumimoji="1" lang="en-US" altLang="ja-JP" b="1" dirty="0">
                <a:solidFill>
                  <a:schemeClr val="bg1"/>
                </a:solidFill>
                <a:latin typeface="Courier New" panose="02070309020205020404" pitchFamily="49" charset="0"/>
                <a:cs typeface="Courier New" panose="02070309020205020404" pitchFamily="49" charset="0"/>
              </a:rPr>
              <a:t> tXYZZZ@obcx.</a:t>
            </a:r>
            <a:r>
              <a:rPr lang="en-US" altLang="ja-JP" b="1" dirty="0">
                <a:solidFill>
                  <a:schemeClr val="bg1"/>
                </a:solidFill>
                <a:latin typeface="Courier New" panose="02070309020205020404" pitchFamily="49" charset="0"/>
                <a:cs typeface="Courier New" panose="02070309020205020404" pitchFamily="49" charset="0"/>
              </a:rPr>
              <a:t>cc.u-tokyo.ac.jp</a:t>
            </a:r>
            <a:endParaRPr kumimoji="1" lang="en-US" altLang="ja-JP" b="1" dirty="0">
              <a:solidFill>
                <a:schemeClr val="bg1"/>
              </a:solidFill>
              <a:latin typeface="Courier New" panose="02070309020205020404" pitchFamily="49" charset="0"/>
              <a:cs typeface="Courier New" panose="02070309020205020404" pitchFamily="49" charset="0"/>
            </a:endParaRPr>
          </a:p>
        </p:txBody>
      </p:sp>
      <p:sp>
        <p:nvSpPr>
          <p:cNvPr id="37" name="テキスト ボックス 36">
            <a:extLst>
              <a:ext uri="{FF2B5EF4-FFF2-40B4-BE49-F238E27FC236}">
                <a16:creationId xmlns:a16="http://schemas.microsoft.com/office/drawing/2014/main" id="{011E61BD-F809-4B79-A573-654C15AFFF0D}"/>
              </a:ext>
            </a:extLst>
          </p:cNvPr>
          <p:cNvSpPr txBox="1"/>
          <p:nvPr/>
        </p:nvSpPr>
        <p:spPr>
          <a:xfrm>
            <a:off x="1995488" y="4510443"/>
            <a:ext cx="3906839" cy="369332"/>
          </a:xfrm>
          <a:prstGeom prst="rect">
            <a:avLst/>
          </a:prstGeom>
          <a:solidFill>
            <a:schemeClr val="tx1">
              <a:lumMod val="95000"/>
              <a:lumOff val="5000"/>
            </a:schemeClr>
          </a:solidFill>
        </p:spPr>
        <p:txBody>
          <a:bodyPr wrap="none" rtlCol="0">
            <a:spAutoFit/>
          </a:bodyPr>
          <a:lstStyle/>
          <a:p>
            <a:pPr algn="ctr"/>
            <a:r>
              <a:rPr kumimoji="1" lang="en-US" altLang="ja-JP" b="1" dirty="0">
                <a:solidFill>
                  <a:schemeClr val="bg1"/>
                </a:solidFill>
                <a:latin typeface="Courier New" panose="02070309020205020404" pitchFamily="49" charset="0"/>
                <a:cs typeface="Courier New" panose="02070309020205020404" pitchFamily="49" charset="0"/>
              </a:rPr>
              <a:t>$&gt; </a:t>
            </a:r>
            <a:r>
              <a:rPr kumimoji="1" lang="en-US" altLang="ja-JP" b="1" dirty="0" err="1">
                <a:solidFill>
                  <a:schemeClr val="bg1"/>
                </a:solidFill>
                <a:latin typeface="Courier New" panose="02070309020205020404" pitchFamily="49" charset="0"/>
                <a:cs typeface="Courier New" panose="02070309020205020404" pitchFamily="49" charset="0"/>
              </a:rPr>
              <a:t>ssh</a:t>
            </a:r>
            <a:r>
              <a:rPr kumimoji="1" lang="en-US" altLang="ja-JP" b="1" dirty="0">
                <a:solidFill>
                  <a:schemeClr val="bg1"/>
                </a:solidFill>
                <a:latin typeface="Courier New" panose="02070309020205020404" pitchFamily="49" charset="0"/>
                <a:cs typeface="Courier New" panose="02070309020205020404" pitchFamily="49" charset="0"/>
              </a:rPr>
              <a:t> tABCCC@ofp.</a:t>
            </a:r>
            <a:r>
              <a:rPr lang="en-US" altLang="ja-JP" b="1" dirty="0">
                <a:solidFill>
                  <a:schemeClr val="bg1"/>
                </a:solidFill>
                <a:latin typeface="Courier New" panose="02070309020205020404" pitchFamily="49" charset="0"/>
                <a:cs typeface="Courier New" panose="02070309020205020404" pitchFamily="49" charset="0"/>
              </a:rPr>
              <a:t>jcahpc.jp</a:t>
            </a:r>
            <a:endParaRPr kumimoji="1" lang="en-US" altLang="ja-JP" b="1"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3845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8546" y="648558"/>
            <a:ext cx="9144000" cy="623415"/>
          </a:xfrm>
        </p:spPr>
        <p:txBody>
          <a:bodyPr/>
          <a:lstStyle/>
          <a:p>
            <a:pPr eaLnBrk="1" hangingPunct="1"/>
            <a:r>
              <a:rPr lang="en-US" altLang="ja-JP" b="1" dirty="0"/>
              <a:t>SSH Public Key Authentication</a:t>
            </a:r>
            <a:br>
              <a:rPr lang="en-US" altLang="ja-JP" b="1" dirty="0"/>
            </a:br>
            <a:r>
              <a:rPr lang="en-US" altLang="ja-JP" b="1" dirty="0"/>
              <a:t>SSH</a:t>
            </a:r>
            <a:r>
              <a:rPr lang="ja-JP" altLang="en-US" b="1" dirty="0"/>
              <a:t>公開鍵認証</a:t>
            </a:r>
            <a:r>
              <a:rPr lang="en-US" altLang="ja-JP" b="1" dirty="0"/>
              <a:t/>
            </a:r>
            <a:br>
              <a:rPr lang="en-US" altLang="ja-JP" b="1" dirty="0"/>
            </a:br>
            <a:r>
              <a:rPr lang="en-US" altLang="ja-JP" sz="2800" dirty="0"/>
              <a:t>SSH= Secure Shell</a:t>
            </a:r>
            <a:endParaRPr lang="ja-JP" altLang="en-US" sz="2800" dirty="0"/>
          </a:p>
        </p:txBody>
      </p:sp>
      <p:sp>
        <p:nvSpPr>
          <p:cNvPr id="26627" name="Rectangle 3"/>
          <p:cNvSpPr>
            <a:spLocks noGrp="1" noChangeArrowheads="1"/>
          </p:cNvSpPr>
          <p:nvPr>
            <p:ph type="body" idx="1"/>
          </p:nvPr>
        </p:nvSpPr>
        <p:spPr>
          <a:xfrm>
            <a:off x="258282" y="1556792"/>
            <a:ext cx="9324528" cy="2304256"/>
          </a:xfrm>
        </p:spPr>
        <p:txBody>
          <a:bodyPr/>
          <a:lstStyle/>
          <a:p>
            <a:pPr eaLnBrk="1" hangingPunct="1">
              <a:lnSpc>
                <a:spcPct val="95000"/>
              </a:lnSpc>
              <a:spcBef>
                <a:spcPts val="400"/>
              </a:spcBef>
              <a:defRPr/>
            </a:pPr>
            <a:r>
              <a:rPr lang="en-US" altLang="ja-JP" b="1" dirty="0" err="1"/>
              <a:t>id_rsa</a:t>
            </a:r>
            <a:endParaRPr lang="en-US" altLang="ja-JP" b="1" dirty="0"/>
          </a:p>
          <a:p>
            <a:pPr lvl="1" eaLnBrk="1" hangingPunct="1">
              <a:lnSpc>
                <a:spcPct val="95000"/>
              </a:lnSpc>
              <a:spcBef>
                <a:spcPts val="400"/>
              </a:spcBef>
              <a:defRPr/>
            </a:pPr>
            <a:r>
              <a:rPr lang="en-US" altLang="ja-JP" dirty="0"/>
              <a:t>Private Key</a:t>
            </a:r>
            <a:r>
              <a:rPr lang="ja-JP" altLang="en-US" dirty="0"/>
              <a:t>（秘密鍵）</a:t>
            </a:r>
            <a:r>
              <a:rPr lang="en-US" altLang="ja-JP" dirty="0"/>
              <a:t> </a:t>
            </a:r>
            <a:r>
              <a:rPr lang="ja-JP" altLang="en-US" dirty="0"/>
              <a:t>：</a:t>
            </a:r>
            <a:r>
              <a:rPr lang="en-US" altLang="ja-JP" dirty="0"/>
              <a:t>PC</a:t>
            </a:r>
            <a:r>
              <a:rPr lang="ja-JP" altLang="en-US" dirty="0"/>
              <a:t>上</a:t>
            </a:r>
            <a:endParaRPr lang="en-US" altLang="ja-JP" dirty="0"/>
          </a:p>
          <a:p>
            <a:pPr lvl="1" eaLnBrk="1" hangingPunct="1">
              <a:lnSpc>
                <a:spcPct val="95000"/>
              </a:lnSpc>
              <a:spcBef>
                <a:spcPts val="400"/>
              </a:spcBef>
              <a:defRPr/>
            </a:pPr>
            <a:r>
              <a:rPr lang="ja-JP" altLang="en-US" dirty="0"/>
              <a:t>文字通り「秘密」にしておくこと</a:t>
            </a:r>
            <a:endParaRPr lang="en-US" altLang="ja-JP" dirty="0"/>
          </a:p>
          <a:p>
            <a:pPr lvl="2" eaLnBrk="1" hangingPunct="1">
              <a:lnSpc>
                <a:spcPct val="95000"/>
              </a:lnSpc>
              <a:spcBef>
                <a:spcPts val="400"/>
              </a:spcBef>
              <a:defRPr/>
            </a:pPr>
            <a:r>
              <a:rPr lang="ja-JP" altLang="en-US" dirty="0"/>
              <a:t>他の人に送ってはいけない</a:t>
            </a:r>
            <a:endParaRPr lang="en-US" altLang="ja-JP" dirty="0"/>
          </a:p>
          <a:p>
            <a:pPr lvl="2" eaLnBrk="1" hangingPunct="1">
              <a:lnSpc>
                <a:spcPct val="95000"/>
              </a:lnSpc>
              <a:spcBef>
                <a:spcPts val="400"/>
              </a:spcBef>
              <a:defRPr/>
            </a:pPr>
            <a:r>
              <a:rPr lang="ja-JP" altLang="en-US" dirty="0"/>
              <a:t>基本的には作成した場所からコピーしたり移動することもしないこと</a:t>
            </a:r>
            <a:endParaRPr lang="en-US" altLang="ja-JP" dirty="0"/>
          </a:p>
          <a:p>
            <a:pPr eaLnBrk="1" hangingPunct="1">
              <a:lnSpc>
                <a:spcPct val="95000"/>
              </a:lnSpc>
              <a:spcBef>
                <a:spcPts val="400"/>
              </a:spcBef>
              <a:defRPr/>
            </a:pPr>
            <a:r>
              <a:rPr lang="en-US" altLang="ja-JP" b="1" dirty="0"/>
              <a:t>id_rsa.pub</a:t>
            </a:r>
          </a:p>
          <a:p>
            <a:pPr lvl="1" eaLnBrk="1" hangingPunct="1">
              <a:lnSpc>
                <a:spcPct val="95000"/>
              </a:lnSpc>
              <a:spcBef>
                <a:spcPts val="400"/>
              </a:spcBef>
              <a:defRPr/>
            </a:pPr>
            <a:r>
              <a:rPr lang="en-US" altLang="ja-JP" dirty="0"/>
              <a:t>Public Key</a:t>
            </a:r>
            <a:r>
              <a:rPr lang="ja-JP" altLang="en-US" dirty="0"/>
              <a:t>（公開鍵）：スパコン上</a:t>
            </a:r>
            <a:endParaRPr lang="en-US" altLang="ja-JP" dirty="0"/>
          </a:p>
          <a:p>
            <a:pPr lvl="1" eaLnBrk="1" hangingPunct="1">
              <a:lnSpc>
                <a:spcPct val="95000"/>
              </a:lnSpc>
              <a:spcBef>
                <a:spcPts val="400"/>
              </a:spcBef>
              <a:defRPr/>
            </a:pPr>
            <a:r>
              <a:rPr lang="ja-JP" altLang="en-US" dirty="0"/>
              <a:t>コピー可能，他の人に</a:t>
            </a:r>
            <a:r>
              <a:rPr lang="en-US" altLang="ja-JP" dirty="0"/>
              <a:t>e-mail</a:t>
            </a:r>
            <a:r>
              <a:rPr lang="ja-JP" altLang="en-US" dirty="0"/>
              <a:t>で送ることも可能</a:t>
            </a:r>
            <a:endParaRPr lang="en-US" altLang="ja-JP" dirty="0"/>
          </a:p>
          <a:p>
            <a:pPr eaLnBrk="1" hangingPunct="1">
              <a:lnSpc>
                <a:spcPct val="95000"/>
              </a:lnSpc>
              <a:spcBef>
                <a:spcPts val="400"/>
              </a:spcBef>
              <a:defRPr/>
            </a:pPr>
            <a:r>
              <a:rPr lang="ja-JP" altLang="en-US" b="1" dirty="0">
                <a:solidFill>
                  <a:srgbClr val="FF0000"/>
                </a:solidFill>
              </a:rPr>
              <a:t>もし複数の</a:t>
            </a:r>
            <a:r>
              <a:rPr lang="en-US" altLang="ja-JP" b="1" dirty="0">
                <a:solidFill>
                  <a:srgbClr val="FF0000"/>
                </a:solidFill>
              </a:rPr>
              <a:t>PC</a:t>
            </a:r>
            <a:r>
              <a:rPr lang="ja-JP" altLang="en-US" b="1" dirty="0">
                <a:solidFill>
                  <a:srgbClr val="FF0000"/>
                </a:solidFill>
              </a:rPr>
              <a:t>からスパコンにログインする場合は，各</a:t>
            </a:r>
            <a:r>
              <a:rPr lang="en-US" altLang="ja-JP" b="1" dirty="0">
                <a:solidFill>
                  <a:srgbClr val="FF0000"/>
                </a:solidFill>
              </a:rPr>
              <a:t>PC</a:t>
            </a:r>
            <a:r>
              <a:rPr lang="ja-JP" altLang="en-US" b="1" dirty="0">
                <a:solidFill>
                  <a:srgbClr val="FF0000"/>
                </a:solidFill>
              </a:rPr>
              <a:t>ごとに「公開鍵・秘密鍵」のペアを</a:t>
            </a:r>
            <a:r>
              <a:rPr lang="en-US" altLang="ja-JP" b="1" dirty="0" err="1">
                <a:solidFill>
                  <a:srgbClr val="FF0000"/>
                </a:solidFill>
              </a:rPr>
              <a:t>ssh</a:t>
            </a:r>
            <a:r>
              <a:rPr lang="en-US" altLang="ja-JP" b="1" dirty="0">
                <a:solidFill>
                  <a:srgbClr val="FF0000"/>
                </a:solidFill>
              </a:rPr>
              <a:t>-keygen</a:t>
            </a:r>
            <a:r>
              <a:rPr lang="ja-JP" altLang="en-US" b="1" dirty="0">
                <a:solidFill>
                  <a:srgbClr val="FF0000"/>
                </a:solidFill>
              </a:rPr>
              <a:t>によって作成</a:t>
            </a:r>
            <a:endParaRPr lang="en-US" altLang="ja-JP" b="1" dirty="0">
              <a:solidFill>
                <a:srgbClr val="FF0000"/>
              </a:solidFill>
            </a:endParaRPr>
          </a:p>
          <a:p>
            <a:pPr lvl="1" eaLnBrk="1" hangingPunct="1">
              <a:lnSpc>
                <a:spcPct val="95000"/>
              </a:lnSpc>
              <a:spcBef>
                <a:spcPts val="400"/>
              </a:spcBef>
              <a:defRPr/>
            </a:pPr>
            <a:r>
              <a:rPr lang="ja-JP" altLang="en-US" b="1" dirty="0">
                <a:solidFill>
                  <a:srgbClr val="FF0000"/>
                </a:solidFill>
              </a:rPr>
              <a:t>各スパコンに複数の公開鍵を登録することは可能</a:t>
            </a:r>
            <a:endParaRPr lang="en-US" altLang="ja-JP" b="1" dirty="0">
              <a:solidFill>
                <a:srgbClr val="FF0000"/>
              </a:solidFill>
            </a:endParaRPr>
          </a:p>
          <a:p>
            <a:pPr lvl="1" eaLnBrk="1" hangingPunct="1">
              <a:lnSpc>
                <a:spcPct val="95000"/>
              </a:lnSpc>
              <a:spcBef>
                <a:spcPts val="400"/>
              </a:spcBef>
              <a:defRPr/>
            </a:pPr>
            <a:r>
              <a:rPr lang="ja-JP" altLang="en-US" dirty="0">
                <a:solidFill>
                  <a:srgbClr val="0000FF"/>
                </a:solidFill>
              </a:rPr>
              <a:t>スパコン上の公開鍵のうちの一つが</a:t>
            </a:r>
            <a:r>
              <a:rPr lang="en-US" altLang="ja-JP" dirty="0">
                <a:solidFill>
                  <a:srgbClr val="0000FF"/>
                </a:solidFill>
              </a:rPr>
              <a:t>PC</a:t>
            </a:r>
            <a:r>
              <a:rPr lang="ja-JP" altLang="en-US" dirty="0">
                <a:solidFill>
                  <a:srgbClr val="0000FF"/>
                </a:solidFill>
              </a:rPr>
              <a:t>上の「秘密鍵＋</a:t>
            </a:r>
            <a:r>
              <a:rPr lang="en-US" altLang="ja-JP" dirty="0">
                <a:solidFill>
                  <a:srgbClr val="0000FF"/>
                </a:solidFill>
              </a:rPr>
              <a:t>Passphrase</a:t>
            </a:r>
            <a:r>
              <a:rPr lang="ja-JP" altLang="en-US" dirty="0">
                <a:solidFill>
                  <a:srgbClr val="0000FF"/>
                </a:solidFill>
              </a:rPr>
              <a:t>」とマッチすると確認されるとログインできる</a:t>
            </a:r>
            <a:endParaRPr lang="en-US" altLang="ja-JP" dirty="0">
              <a:solidFill>
                <a:srgbClr val="0000FF"/>
              </a:solidFill>
            </a:endParaRPr>
          </a:p>
          <a:p>
            <a:pPr lvl="1" eaLnBrk="1" hangingPunct="1">
              <a:lnSpc>
                <a:spcPct val="95000"/>
              </a:lnSpc>
              <a:spcBef>
                <a:spcPts val="400"/>
              </a:spcBef>
              <a:defRPr/>
            </a:pPr>
            <a:endParaRPr lang="en-US" altLang="ja-JP" b="1" dirty="0">
              <a:solidFill>
                <a:srgbClr val="FF0000"/>
              </a:solidFill>
            </a:endParaRPr>
          </a:p>
          <a:p>
            <a:pPr lvl="1" eaLnBrk="1" hangingPunct="1">
              <a:lnSpc>
                <a:spcPct val="95000"/>
              </a:lnSpc>
              <a:spcBef>
                <a:spcPts val="400"/>
              </a:spcBef>
              <a:defRPr/>
            </a:pPr>
            <a:endParaRPr lang="en-US" altLang="ja-JP" dirty="0"/>
          </a:p>
        </p:txBody>
      </p:sp>
      <p:sp>
        <p:nvSpPr>
          <p:cNvPr id="47108" name="スライド番号プレースホルダー 1"/>
          <p:cNvSpPr>
            <a:spLocks noGrp="1"/>
          </p:cNvSpPr>
          <p:nvPr>
            <p:ph type="sldNum" sz="quarter" idx="12"/>
          </p:nvPr>
        </p:nvSpPr>
        <p:spPr>
          <a:xfrm>
            <a:off x="7281864" y="7709"/>
            <a:ext cx="2243137"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8F78161-D9B5-4B48-A79C-0387E7C18CDF}" type="slidenum">
              <a:rPr lang="ja-JP" altLang="en-US" sz="1000">
                <a:solidFill>
                  <a:srgbClr val="000000"/>
                </a:solidFill>
              </a:rPr>
              <a:pPr>
                <a:spcBef>
                  <a:spcPct val="0"/>
                </a:spcBef>
                <a:buFontTx/>
                <a:buNone/>
              </a:pPr>
              <a:t>51</a:t>
            </a:fld>
            <a:endParaRPr lang="en-US" altLang="ja-JP" sz="1000">
              <a:solidFill>
                <a:srgbClr val="000000"/>
              </a:solidFill>
            </a:endParaRPr>
          </a:p>
        </p:txBody>
      </p:sp>
    </p:spTree>
    <p:extLst>
      <p:ext uri="{BB962C8B-B14F-4D97-AF65-F5344CB8AC3E}">
        <p14:creationId xmlns:p14="http://schemas.microsoft.com/office/powerpoint/2010/main" val="1153747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8294" y="587635"/>
            <a:ext cx="9651855" cy="875973"/>
          </a:xfrm>
        </p:spPr>
        <p:txBody>
          <a:bodyPr/>
          <a:lstStyle/>
          <a:p>
            <a:pPr algn="l" eaLnBrk="1" hangingPunct="1"/>
            <a:r>
              <a:rPr lang="en-US" altLang="ja-JP" b="1" dirty="0"/>
              <a:t>SSH</a:t>
            </a:r>
            <a:r>
              <a:rPr lang="ja-JP" altLang="en-US" b="1" dirty="0"/>
              <a:t>公開鍵認証の手順（</a:t>
            </a:r>
            <a:r>
              <a:rPr lang="en-US" altLang="ja-JP" b="1" dirty="0"/>
              <a:t>4/4</a:t>
            </a:r>
            <a:r>
              <a:rPr lang="ja-JP" altLang="en-US" b="1" dirty="0"/>
              <a:t>）</a:t>
            </a:r>
            <a:r>
              <a:rPr lang="en-US" altLang="ja-JP" b="1" dirty="0"/>
              <a:t/>
            </a:r>
            <a:br>
              <a:rPr lang="en-US" altLang="ja-JP" b="1" dirty="0"/>
            </a:br>
            <a:r>
              <a:rPr lang="ja-JP" altLang="en-US" b="1" dirty="0"/>
              <a:t>④</a:t>
            </a:r>
            <a:r>
              <a:rPr lang="en-US" altLang="ja-JP" b="1" dirty="0"/>
              <a:t>PC</a:t>
            </a:r>
            <a:r>
              <a:rPr lang="ja-JP" altLang="en-US" b="1" dirty="0"/>
              <a:t>からスパコンへのログイン</a:t>
            </a:r>
            <a:r>
              <a:rPr lang="en-US" altLang="ja-JP" b="1" dirty="0"/>
              <a:t/>
            </a:r>
            <a:br>
              <a:rPr lang="en-US" altLang="ja-JP" b="1" dirty="0"/>
            </a:br>
            <a:r>
              <a:rPr lang="ja-JP" altLang="en-US" sz="2800" b="1" dirty="0"/>
              <a:t>秘密鍵（</a:t>
            </a:r>
            <a:r>
              <a:rPr lang="en-US" altLang="ja-JP" sz="2800" b="1" dirty="0" err="1"/>
              <a:t>id_rsa</a:t>
            </a:r>
            <a:r>
              <a:rPr lang="ja-JP" altLang="en-US" sz="2800" b="1" dirty="0"/>
              <a:t>）＋</a:t>
            </a:r>
            <a:r>
              <a:rPr lang="en-US" altLang="ja-JP" sz="2800" b="1" dirty="0"/>
              <a:t>Passphrase</a:t>
            </a:r>
            <a:endParaRPr lang="ja-JP" altLang="en-US" sz="2800"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52</a:t>
            </a:fld>
            <a:endParaRPr lang="en-US" altLang="ja-JP" sz="1000"/>
          </a:p>
        </p:txBody>
      </p:sp>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806" y="2601007"/>
            <a:ext cx="1561509" cy="1561509"/>
          </a:xfrm>
          <a:prstGeom prst="rect">
            <a:avLst/>
          </a:prstGeom>
        </p:spPr>
      </p:pic>
      <p:pic>
        <p:nvPicPr>
          <p:cNvPr id="43" name="グラフィックス 42" descr="ノート PC">
            <a:extLst>
              <a:ext uri="{FF2B5EF4-FFF2-40B4-BE49-F238E27FC236}">
                <a16:creationId xmlns:a16="http://schemas.microsoft.com/office/drawing/2014/main" id="{0EE3AB2D-C69F-4CDA-AD90-ED3A0C59C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55706" y="4062589"/>
            <a:ext cx="914400" cy="914400"/>
          </a:xfrm>
          <a:prstGeom prst="rect">
            <a:avLst/>
          </a:prstGeom>
        </p:spPr>
      </p:pic>
      <p:pic>
        <p:nvPicPr>
          <p:cNvPr id="14" name="図 13">
            <a:extLst>
              <a:ext uri="{FF2B5EF4-FFF2-40B4-BE49-F238E27FC236}">
                <a16:creationId xmlns:a16="http://schemas.microsoft.com/office/drawing/2014/main" id="{F271A9C5-8BBB-4717-B7B4-636F81E94BAA}"/>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5" name="図 14">
            <a:extLst>
              <a:ext uri="{FF2B5EF4-FFF2-40B4-BE49-F238E27FC236}">
                <a16:creationId xmlns:a16="http://schemas.microsoft.com/office/drawing/2014/main" id="{B3837D36-337A-4D91-8FF7-4C1FDDA0AEF6}"/>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21" name="テキスト ボックス 20">
            <a:extLst>
              <a:ext uri="{FF2B5EF4-FFF2-40B4-BE49-F238E27FC236}">
                <a16:creationId xmlns:a16="http://schemas.microsoft.com/office/drawing/2014/main" id="{E8DF572F-8F48-49DF-B4C9-D328899DA8E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22" name="テキスト ボックス 21">
            <a:extLst>
              <a:ext uri="{FF2B5EF4-FFF2-40B4-BE49-F238E27FC236}">
                <a16:creationId xmlns:a16="http://schemas.microsoft.com/office/drawing/2014/main" id="{BED1C3EC-C808-4A0A-88D4-5D60995EC54F}"/>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cxnSp>
        <p:nvCxnSpPr>
          <p:cNvPr id="25" name="直線矢印コネクタ 24">
            <a:extLst>
              <a:ext uri="{FF2B5EF4-FFF2-40B4-BE49-F238E27FC236}">
                <a16:creationId xmlns:a16="http://schemas.microsoft.com/office/drawing/2014/main" id="{6AB39727-5CEF-4C4B-9B6B-9A45B017E8C3}"/>
              </a:ext>
            </a:extLst>
          </p:cNvPr>
          <p:cNvCxnSpPr>
            <a:cxnSpLocks/>
          </p:cNvCxnSpPr>
          <p:nvPr/>
        </p:nvCxnSpPr>
        <p:spPr>
          <a:xfrm>
            <a:off x="1352600" y="2852936"/>
            <a:ext cx="5256584" cy="0"/>
          </a:xfrm>
          <a:prstGeom prst="straightConnector1">
            <a:avLst/>
          </a:prstGeom>
          <a:ln w="76200">
            <a:solidFill>
              <a:srgbClr val="0099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DECFCA9-9275-4044-BFB5-64CE41C7622B}"/>
              </a:ext>
            </a:extLst>
          </p:cNvPr>
          <p:cNvCxnSpPr>
            <a:cxnSpLocks/>
          </p:cNvCxnSpPr>
          <p:nvPr/>
        </p:nvCxnSpPr>
        <p:spPr>
          <a:xfrm>
            <a:off x="1352600" y="4976989"/>
            <a:ext cx="5256584" cy="36187"/>
          </a:xfrm>
          <a:prstGeom prst="straightConnector1">
            <a:avLst/>
          </a:prstGeom>
          <a:ln w="762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171250A-63FE-4E01-88B8-E14CA727F3D8}"/>
              </a:ext>
            </a:extLst>
          </p:cNvPr>
          <p:cNvSpPr txBox="1"/>
          <p:nvPr/>
        </p:nvSpPr>
        <p:spPr>
          <a:xfrm>
            <a:off x="3637442" y="4287701"/>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0" name="テキスト ボックス 29">
            <a:extLst>
              <a:ext uri="{FF2B5EF4-FFF2-40B4-BE49-F238E27FC236}">
                <a16:creationId xmlns:a16="http://schemas.microsoft.com/office/drawing/2014/main" id="{A5820E7F-3823-42DD-BA1E-E9A69A756517}"/>
              </a:ext>
            </a:extLst>
          </p:cNvPr>
          <p:cNvSpPr txBox="1"/>
          <p:nvPr/>
        </p:nvSpPr>
        <p:spPr>
          <a:xfrm>
            <a:off x="7473280" y="4348602"/>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32" name="テキスト ボックス 31">
            <a:extLst>
              <a:ext uri="{FF2B5EF4-FFF2-40B4-BE49-F238E27FC236}">
                <a16:creationId xmlns:a16="http://schemas.microsoft.com/office/drawing/2014/main" id="{85D5CC7F-B9A4-4F22-9517-0064B024FF41}"/>
              </a:ext>
            </a:extLst>
          </p:cNvPr>
          <p:cNvSpPr txBox="1"/>
          <p:nvPr/>
        </p:nvSpPr>
        <p:spPr>
          <a:xfrm>
            <a:off x="3622363" y="5075892"/>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sp>
        <p:nvSpPr>
          <p:cNvPr id="27" name="テキスト ボックス 26">
            <a:extLst>
              <a:ext uri="{FF2B5EF4-FFF2-40B4-BE49-F238E27FC236}">
                <a16:creationId xmlns:a16="http://schemas.microsoft.com/office/drawing/2014/main" id="{AB16D279-F9EF-4789-AA13-83281D69766C}"/>
              </a:ext>
            </a:extLst>
          </p:cNvPr>
          <p:cNvSpPr txBox="1"/>
          <p:nvPr/>
        </p:nvSpPr>
        <p:spPr>
          <a:xfrm>
            <a:off x="7473280" y="2122289"/>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18" name="グラフィックス 17" descr="鍵">
            <a:extLst>
              <a:ext uri="{FF2B5EF4-FFF2-40B4-BE49-F238E27FC236}">
                <a16:creationId xmlns:a16="http://schemas.microsoft.com/office/drawing/2014/main" id="{90D4178D-B876-4109-9D84-40C83F9A83D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838800" y="4242294"/>
            <a:ext cx="914400" cy="914400"/>
          </a:xfrm>
          <a:prstGeom prst="rect">
            <a:avLst/>
          </a:prstGeom>
        </p:spPr>
      </p:pic>
      <p:sp>
        <p:nvSpPr>
          <p:cNvPr id="33" name="テキスト ボックス 32">
            <a:extLst>
              <a:ext uri="{FF2B5EF4-FFF2-40B4-BE49-F238E27FC236}">
                <a16:creationId xmlns:a16="http://schemas.microsoft.com/office/drawing/2014/main" id="{139C98E2-DC46-462A-A003-F9FB2704888C}"/>
              </a:ext>
            </a:extLst>
          </p:cNvPr>
          <p:cNvSpPr txBox="1"/>
          <p:nvPr/>
        </p:nvSpPr>
        <p:spPr>
          <a:xfrm>
            <a:off x="3629537" y="2127461"/>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4" name="テキスト ボックス 33">
            <a:extLst>
              <a:ext uri="{FF2B5EF4-FFF2-40B4-BE49-F238E27FC236}">
                <a16:creationId xmlns:a16="http://schemas.microsoft.com/office/drawing/2014/main" id="{D43B85DF-2ED9-407A-93EF-936155E289D5}"/>
              </a:ext>
            </a:extLst>
          </p:cNvPr>
          <p:cNvSpPr txBox="1"/>
          <p:nvPr/>
        </p:nvSpPr>
        <p:spPr>
          <a:xfrm>
            <a:off x="3614458" y="2915652"/>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pic>
        <p:nvPicPr>
          <p:cNvPr id="35" name="グラフィックス 34" descr="鍵">
            <a:extLst>
              <a:ext uri="{FF2B5EF4-FFF2-40B4-BE49-F238E27FC236}">
                <a16:creationId xmlns:a16="http://schemas.microsoft.com/office/drawing/2014/main" id="{2C0A825A-34D6-4976-931E-1F601BB0B9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830895" y="2082054"/>
            <a:ext cx="914400" cy="914400"/>
          </a:xfrm>
          <a:prstGeom prst="rect">
            <a:avLst/>
          </a:prstGeom>
        </p:spPr>
      </p:pic>
      <p:pic>
        <p:nvPicPr>
          <p:cNvPr id="28" name="グラフィックス 27" descr="開錠">
            <a:extLst>
              <a:ext uri="{FF2B5EF4-FFF2-40B4-BE49-F238E27FC236}">
                <a16:creationId xmlns:a16="http://schemas.microsoft.com/office/drawing/2014/main" id="{C0779E7C-6DCE-4624-9167-356E19F7B62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587948" y="2045186"/>
            <a:ext cx="914400" cy="914400"/>
          </a:xfrm>
          <a:prstGeom prst="rect">
            <a:avLst/>
          </a:prstGeom>
        </p:spPr>
      </p:pic>
      <p:pic>
        <p:nvPicPr>
          <p:cNvPr id="31" name="グラフィックス 30" descr="開錠">
            <a:extLst>
              <a:ext uri="{FF2B5EF4-FFF2-40B4-BE49-F238E27FC236}">
                <a16:creationId xmlns:a16="http://schemas.microsoft.com/office/drawing/2014/main" id="{792B6163-E1AC-4EAB-AD70-CB391F34245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4315625"/>
            <a:ext cx="914400" cy="914400"/>
          </a:xfrm>
          <a:prstGeom prst="rect">
            <a:avLst/>
          </a:prstGeom>
        </p:spPr>
      </p:pic>
    </p:spTree>
    <p:extLst>
      <p:ext uri="{BB962C8B-B14F-4D97-AF65-F5344CB8AC3E}">
        <p14:creationId xmlns:p14="http://schemas.microsoft.com/office/powerpoint/2010/main" val="121998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443600"/>
            <a:ext cx="9705528" cy="825160"/>
          </a:xfrm>
        </p:spPr>
        <p:txBody>
          <a:bodyPr/>
          <a:lstStyle/>
          <a:p>
            <a:pPr algn="l" eaLnBrk="1" hangingPunct="1"/>
            <a:r>
              <a:rPr lang="ja-JP" altLang="en-US" b="1" dirty="0"/>
              <a:t>複数の</a:t>
            </a:r>
            <a:r>
              <a:rPr lang="en-US" altLang="ja-JP" b="1" dirty="0"/>
              <a:t>PC</a:t>
            </a:r>
            <a:r>
              <a:rPr lang="ja-JP" altLang="en-US" b="1" dirty="0"/>
              <a:t>からスパコンへログインする場合には各</a:t>
            </a:r>
            <a:r>
              <a:rPr lang="en-US" altLang="ja-JP" b="1" dirty="0"/>
              <a:t>PC</a:t>
            </a:r>
            <a:r>
              <a:rPr lang="ja-JP" altLang="en-US" b="1" dirty="0"/>
              <a:t>で「公開鍵・秘密鍵」のペア作成</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53</a:t>
            </a:fld>
            <a:endParaRPr lang="en-US" altLang="ja-JP" sz="1000"/>
          </a:p>
        </p:txBody>
      </p:sp>
      <p:pic>
        <p:nvPicPr>
          <p:cNvPr id="4" name="グラフィックス 3" descr="コンピューター">
            <a:extLst>
              <a:ext uri="{FF2B5EF4-FFF2-40B4-BE49-F238E27FC236}">
                <a16:creationId xmlns:a16="http://schemas.microsoft.com/office/drawing/2014/main" id="{E4C65161-9930-4304-8234-91DD423645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70557" y="3839213"/>
            <a:ext cx="914400" cy="914400"/>
          </a:xfrm>
          <a:prstGeom prst="rect">
            <a:avLst/>
          </a:prstGeom>
        </p:spPr>
      </p:pic>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601661" y="2267716"/>
            <a:ext cx="1561509" cy="1561509"/>
          </a:xfrm>
          <a:prstGeom prst="rect">
            <a:avLst/>
          </a:prstGeom>
        </p:spPr>
      </p:pic>
      <p:pic>
        <p:nvPicPr>
          <p:cNvPr id="17" name="図 16">
            <a:extLst>
              <a:ext uri="{FF2B5EF4-FFF2-40B4-BE49-F238E27FC236}">
                <a16:creationId xmlns:a16="http://schemas.microsoft.com/office/drawing/2014/main" id="{BE2B99BF-BFBF-4961-8CC6-33C3DEDE4C7C}"/>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8" name="図 17">
            <a:extLst>
              <a:ext uri="{FF2B5EF4-FFF2-40B4-BE49-F238E27FC236}">
                <a16:creationId xmlns:a16="http://schemas.microsoft.com/office/drawing/2014/main" id="{8A5AA0DB-929A-481D-BF4D-7726C961DEEA}"/>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27" name="テキスト ボックス 26">
            <a:extLst>
              <a:ext uri="{FF2B5EF4-FFF2-40B4-BE49-F238E27FC236}">
                <a16:creationId xmlns:a16="http://schemas.microsoft.com/office/drawing/2014/main" id="{D51050F3-3C57-4D4D-9851-8A12CE569DDD}"/>
              </a:ext>
            </a:extLst>
          </p:cNvPr>
          <p:cNvSpPr txBox="1"/>
          <p:nvPr/>
        </p:nvSpPr>
        <p:spPr>
          <a:xfrm>
            <a:off x="179195" y="4717934"/>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1" name="テキスト ボックス 30">
            <a:extLst>
              <a:ext uri="{FF2B5EF4-FFF2-40B4-BE49-F238E27FC236}">
                <a16:creationId xmlns:a16="http://schemas.microsoft.com/office/drawing/2014/main" id="{D5A934C2-1377-4363-AB30-A82FAA8505BD}"/>
              </a:ext>
            </a:extLst>
          </p:cNvPr>
          <p:cNvSpPr txBox="1"/>
          <p:nvPr/>
        </p:nvSpPr>
        <p:spPr>
          <a:xfrm>
            <a:off x="551498" y="1891456"/>
            <a:ext cx="3871574" cy="461665"/>
          </a:xfrm>
          <a:prstGeom prst="rect">
            <a:avLst/>
          </a:prstGeom>
          <a:solidFill>
            <a:schemeClr val="tx1">
              <a:lumMod val="95000"/>
              <a:lumOff val="5000"/>
            </a:schemeClr>
          </a:solidFill>
        </p:spPr>
        <p:txBody>
          <a:bodyPr wrap="none" rtlCol="0">
            <a:spAutoFit/>
          </a:bodyPr>
          <a:lstStyle/>
          <a:p>
            <a:pPr algn="ctr"/>
            <a:r>
              <a:rPr kumimoji="1" lang="en-US" altLang="ja-JP" sz="2400" b="1" dirty="0">
                <a:solidFill>
                  <a:schemeClr val="bg1"/>
                </a:solidFill>
                <a:latin typeface="Courier New" panose="02070309020205020404" pitchFamily="49" charset="0"/>
                <a:cs typeface="Courier New" panose="02070309020205020404" pitchFamily="49" charset="0"/>
              </a:rPr>
              <a:t>$&gt; </a:t>
            </a:r>
            <a:r>
              <a:rPr kumimoji="1" lang="en-US" altLang="ja-JP" sz="2400" b="1" dirty="0" err="1">
                <a:solidFill>
                  <a:schemeClr val="bg1"/>
                </a:solidFill>
                <a:latin typeface="Courier New" panose="02070309020205020404" pitchFamily="49" charset="0"/>
                <a:cs typeface="Courier New" panose="02070309020205020404" pitchFamily="49" charset="0"/>
              </a:rPr>
              <a:t>ssh</a:t>
            </a:r>
            <a:r>
              <a:rPr kumimoji="1" lang="en-US" altLang="ja-JP" sz="2400" b="1" dirty="0">
                <a:solidFill>
                  <a:schemeClr val="bg1"/>
                </a:solidFill>
                <a:latin typeface="Courier New" panose="02070309020205020404" pitchFamily="49" charset="0"/>
                <a:cs typeface="Courier New" panose="02070309020205020404" pitchFamily="49" charset="0"/>
              </a:rPr>
              <a:t>-keygen –t </a:t>
            </a:r>
            <a:r>
              <a:rPr kumimoji="1" lang="en-US" altLang="ja-JP" sz="2400" b="1" dirty="0" err="1">
                <a:solidFill>
                  <a:schemeClr val="bg1"/>
                </a:solidFill>
                <a:latin typeface="Courier New" panose="02070309020205020404" pitchFamily="49" charset="0"/>
                <a:cs typeface="Courier New" panose="02070309020205020404" pitchFamily="49" charset="0"/>
              </a:rPr>
              <a:t>rsa</a:t>
            </a:r>
            <a:endParaRPr kumimoji="1" lang="en-US" altLang="ja-JP" sz="2400" b="1" dirty="0">
              <a:solidFill>
                <a:schemeClr val="bg1"/>
              </a:solidFill>
              <a:latin typeface="Courier New" panose="02070309020205020404" pitchFamily="49" charset="0"/>
              <a:cs typeface="Courier New" panose="02070309020205020404" pitchFamily="49" charset="0"/>
            </a:endParaRPr>
          </a:p>
        </p:txBody>
      </p:sp>
      <p:sp>
        <p:nvSpPr>
          <p:cNvPr id="32" name="テキスト ボックス 31">
            <a:extLst>
              <a:ext uri="{FF2B5EF4-FFF2-40B4-BE49-F238E27FC236}">
                <a16:creationId xmlns:a16="http://schemas.microsoft.com/office/drawing/2014/main" id="{51AB998A-262D-4D85-A150-2AFBA27F8EB4}"/>
              </a:ext>
            </a:extLst>
          </p:cNvPr>
          <p:cNvSpPr txBox="1"/>
          <p:nvPr/>
        </p:nvSpPr>
        <p:spPr>
          <a:xfrm rot="16200000">
            <a:off x="5207471" y="2556349"/>
            <a:ext cx="2005863" cy="830997"/>
          </a:xfrm>
          <a:prstGeom prst="rect">
            <a:avLst/>
          </a:prstGeom>
          <a:solidFill>
            <a:srgbClr val="00990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33" name="テキスト ボックス 32">
            <a:extLst>
              <a:ext uri="{FF2B5EF4-FFF2-40B4-BE49-F238E27FC236}">
                <a16:creationId xmlns:a16="http://schemas.microsoft.com/office/drawing/2014/main" id="{0BEF787F-6184-4B60-A245-A7FF0B64F0AE}"/>
              </a:ext>
            </a:extLst>
          </p:cNvPr>
          <p:cNvSpPr txBox="1"/>
          <p:nvPr/>
        </p:nvSpPr>
        <p:spPr>
          <a:xfrm rot="16200000">
            <a:off x="5215156" y="4843330"/>
            <a:ext cx="1999658" cy="830997"/>
          </a:xfrm>
          <a:prstGeom prst="rect">
            <a:avLst/>
          </a:prstGeom>
          <a:solidFill>
            <a:srgbClr val="7030A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OFP</a:t>
            </a:r>
            <a:endParaRPr kumimoji="1" lang="en-US" altLang="ja-JP" dirty="0">
              <a:solidFill>
                <a:schemeClr val="bg1"/>
              </a:solidFill>
            </a:endParaRPr>
          </a:p>
        </p:txBody>
      </p:sp>
      <p:sp>
        <p:nvSpPr>
          <p:cNvPr id="34" name="テキスト ボックス 33">
            <a:extLst>
              <a:ext uri="{FF2B5EF4-FFF2-40B4-BE49-F238E27FC236}">
                <a16:creationId xmlns:a16="http://schemas.microsoft.com/office/drawing/2014/main" id="{94D84F75-D875-457F-8FF8-1A5043C2BD37}"/>
              </a:ext>
            </a:extLst>
          </p:cNvPr>
          <p:cNvSpPr txBox="1"/>
          <p:nvPr/>
        </p:nvSpPr>
        <p:spPr>
          <a:xfrm>
            <a:off x="8778325" y="5677187"/>
            <a:ext cx="816249" cy="461665"/>
          </a:xfrm>
          <a:prstGeom prst="rect">
            <a:avLst/>
          </a:prstGeom>
          <a:solidFill>
            <a:srgbClr val="7030A0"/>
          </a:solidFill>
        </p:spPr>
        <p:txBody>
          <a:bodyPr wrap="none" rtlCol="0">
            <a:spAutoFit/>
          </a:bodyPr>
          <a:lstStyle/>
          <a:p>
            <a:pPr algn="ctr"/>
            <a:r>
              <a:rPr lang="en-US" altLang="ja-JP" sz="2400" b="1" dirty="0">
                <a:solidFill>
                  <a:schemeClr val="bg1"/>
                </a:solidFill>
              </a:rPr>
              <a:t>OFP</a:t>
            </a:r>
            <a:endParaRPr kumimoji="1" lang="en-US" altLang="ja-JP" dirty="0">
              <a:solidFill>
                <a:schemeClr val="bg1"/>
              </a:solidFill>
            </a:endParaRPr>
          </a:p>
        </p:txBody>
      </p:sp>
      <p:sp>
        <p:nvSpPr>
          <p:cNvPr id="35" name="テキスト ボックス 34">
            <a:extLst>
              <a:ext uri="{FF2B5EF4-FFF2-40B4-BE49-F238E27FC236}">
                <a16:creationId xmlns:a16="http://schemas.microsoft.com/office/drawing/2014/main" id="{BE017A40-4E05-44F2-B65D-A01FAFFFDD56}"/>
              </a:ext>
            </a:extLst>
          </p:cNvPr>
          <p:cNvSpPr txBox="1"/>
          <p:nvPr/>
        </p:nvSpPr>
        <p:spPr>
          <a:xfrm>
            <a:off x="8430699" y="3450627"/>
            <a:ext cx="1159292" cy="461665"/>
          </a:xfrm>
          <a:prstGeom prst="rect">
            <a:avLst/>
          </a:prstGeom>
          <a:solidFill>
            <a:srgbClr val="009900"/>
          </a:solidFill>
        </p:spPr>
        <p:txBody>
          <a:bodyPr wrap="none" rtlCol="0">
            <a:spAutoFit/>
          </a:bodyPr>
          <a:lstStyle/>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39" name="テキスト ボックス 38">
            <a:extLst>
              <a:ext uri="{FF2B5EF4-FFF2-40B4-BE49-F238E27FC236}">
                <a16:creationId xmlns:a16="http://schemas.microsoft.com/office/drawing/2014/main" id="{56B280DF-ABB5-4404-953B-693C29798AD4}"/>
              </a:ext>
            </a:extLst>
          </p:cNvPr>
          <p:cNvSpPr txBox="1"/>
          <p:nvPr/>
        </p:nvSpPr>
        <p:spPr>
          <a:xfrm>
            <a:off x="164116" y="5506125"/>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pic>
        <p:nvPicPr>
          <p:cNvPr id="24" name="グラフィックス 23" descr="ノート PC">
            <a:extLst>
              <a:ext uri="{FF2B5EF4-FFF2-40B4-BE49-F238E27FC236}">
                <a16:creationId xmlns:a16="http://schemas.microsoft.com/office/drawing/2014/main" id="{C06F5EFF-49E3-4179-AD2A-64742F53108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44220" y="3838621"/>
            <a:ext cx="914400" cy="914400"/>
          </a:xfrm>
          <a:prstGeom prst="rect">
            <a:avLst/>
          </a:prstGeom>
        </p:spPr>
      </p:pic>
      <p:sp>
        <p:nvSpPr>
          <p:cNvPr id="36" name="テキスト ボックス 35">
            <a:extLst>
              <a:ext uri="{FF2B5EF4-FFF2-40B4-BE49-F238E27FC236}">
                <a16:creationId xmlns:a16="http://schemas.microsoft.com/office/drawing/2014/main" id="{E4896EC6-9213-4FD4-AD8D-57936B854C67}"/>
              </a:ext>
            </a:extLst>
          </p:cNvPr>
          <p:cNvSpPr txBox="1"/>
          <p:nvPr/>
        </p:nvSpPr>
        <p:spPr>
          <a:xfrm>
            <a:off x="2420395" y="4717934"/>
            <a:ext cx="2121093" cy="738664"/>
          </a:xfrm>
          <a:prstGeom prst="rect">
            <a:avLst/>
          </a:prstGeom>
          <a:solidFill>
            <a:srgbClr val="00B0F0"/>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41" name="テキスト ボックス 40">
            <a:extLst>
              <a:ext uri="{FF2B5EF4-FFF2-40B4-BE49-F238E27FC236}">
                <a16:creationId xmlns:a16="http://schemas.microsoft.com/office/drawing/2014/main" id="{FAB03BA5-C11E-446B-9401-BCB99D1FE842}"/>
              </a:ext>
            </a:extLst>
          </p:cNvPr>
          <p:cNvSpPr txBox="1"/>
          <p:nvPr/>
        </p:nvSpPr>
        <p:spPr>
          <a:xfrm>
            <a:off x="2420395" y="5962572"/>
            <a:ext cx="2121093" cy="738664"/>
          </a:xfrm>
          <a:prstGeom prst="rect">
            <a:avLst/>
          </a:prstGeom>
          <a:solidFill>
            <a:srgbClr val="00B0F0"/>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42" name="テキスト ボックス 41">
            <a:extLst>
              <a:ext uri="{FF2B5EF4-FFF2-40B4-BE49-F238E27FC236}">
                <a16:creationId xmlns:a16="http://schemas.microsoft.com/office/drawing/2014/main" id="{09B287E8-F067-4CB5-A2B2-53D0A835B675}"/>
              </a:ext>
            </a:extLst>
          </p:cNvPr>
          <p:cNvSpPr txBox="1"/>
          <p:nvPr/>
        </p:nvSpPr>
        <p:spPr>
          <a:xfrm>
            <a:off x="2420395" y="5513476"/>
            <a:ext cx="2136729" cy="369332"/>
          </a:xfrm>
          <a:prstGeom prst="rect">
            <a:avLst/>
          </a:prstGeom>
          <a:solidFill>
            <a:srgbClr val="00B0F0"/>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sp>
        <p:nvSpPr>
          <p:cNvPr id="43" name="テキスト ボックス 42">
            <a:extLst>
              <a:ext uri="{FF2B5EF4-FFF2-40B4-BE49-F238E27FC236}">
                <a16:creationId xmlns:a16="http://schemas.microsoft.com/office/drawing/2014/main" id="{8976C3F2-47CF-4E5F-9D95-000D35FB0F5A}"/>
              </a:ext>
            </a:extLst>
          </p:cNvPr>
          <p:cNvSpPr txBox="1"/>
          <p:nvPr/>
        </p:nvSpPr>
        <p:spPr>
          <a:xfrm>
            <a:off x="164116" y="5934717"/>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44" name="テキスト ボックス 43">
            <a:extLst>
              <a:ext uri="{FF2B5EF4-FFF2-40B4-BE49-F238E27FC236}">
                <a16:creationId xmlns:a16="http://schemas.microsoft.com/office/drawing/2014/main" id="{7BA171AB-3C2A-492F-8FAC-789F12AC53A3}"/>
              </a:ext>
            </a:extLst>
          </p:cNvPr>
          <p:cNvSpPr txBox="1"/>
          <p:nvPr/>
        </p:nvSpPr>
        <p:spPr>
          <a:xfrm>
            <a:off x="7473280" y="4348602"/>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45" name="テキスト ボックス 44">
            <a:extLst>
              <a:ext uri="{FF2B5EF4-FFF2-40B4-BE49-F238E27FC236}">
                <a16:creationId xmlns:a16="http://schemas.microsoft.com/office/drawing/2014/main" id="{61650962-0301-4663-A1C7-B807698E17A0}"/>
              </a:ext>
            </a:extLst>
          </p:cNvPr>
          <p:cNvSpPr txBox="1"/>
          <p:nvPr/>
        </p:nvSpPr>
        <p:spPr>
          <a:xfrm>
            <a:off x="7473280" y="2122289"/>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46" name="グラフィックス 45" descr="鎖錠">
            <a:extLst>
              <a:ext uri="{FF2B5EF4-FFF2-40B4-BE49-F238E27FC236}">
                <a16:creationId xmlns:a16="http://schemas.microsoft.com/office/drawing/2014/main" id="{056DB585-A7B4-4D46-BB9C-8CFF2602FA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2009821"/>
            <a:ext cx="914400" cy="914400"/>
          </a:xfrm>
          <a:prstGeom prst="rect">
            <a:avLst/>
          </a:prstGeom>
        </p:spPr>
      </p:pic>
      <p:pic>
        <p:nvPicPr>
          <p:cNvPr id="47" name="グラフィックス 46" descr="鎖錠">
            <a:extLst>
              <a:ext uri="{FF2B5EF4-FFF2-40B4-BE49-F238E27FC236}">
                <a16:creationId xmlns:a16="http://schemas.microsoft.com/office/drawing/2014/main" id="{5CB9DEC8-E1C1-4FAD-B677-F84C6F6876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4228945"/>
            <a:ext cx="914400" cy="914400"/>
          </a:xfrm>
          <a:prstGeom prst="rect">
            <a:avLst/>
          </a:prstGeom>
        </p:spPr>
      </p:pic>
    </p:spTree>
    <p:extLst>
      <p:ext uri="{BB962C8B-B14F-4D97-AF65-F5344CB8AC3E}">
        <p14:creationId xmlns:p14="http://schemas.microsoft.com/office/powerpoint/2010/main" val="327182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28450"/>
            <a:ext cx="9940926" cy="720079"/>
          </a:xfrm>
          <a:ln>
            <a:noFill/>
          </a:ln>
        </p:spPr>
        <p:txBody>
          <a:bodyPr/>
          <a:lstStyle/>
          <a:p>
            <a:pPr eaLnBrk="1" hangingPunct="1"/>
            <a:r>
              <a:rPr lang="ja-JP" altLang="en-US" b="1" dirty="0"/>
              <a:t>スパコンには複数の公開鍵を登録できる</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54</a:t>
            </a:fld>
            <a:endParaRPr lang="en-US" altLang="ja-JP" sz="1000" dirty="0"/>
          </a:p>
        </p:txBody>
      </p:sp>
      <p:pic>
        <p:nvPicPr>
          <p:cNvPr id="9" name="図 8" descr="コンピューターのスクリーンショット&#10;&#10;自動的に生成された説明">
            <a:extLst>
              <a:ext uri="{FF2B5EF4-FFF2-40B4-BE49-F238E27FC236}">
                <a16:creationId xmlns:a16="http://schemas.microsoft.com/office/drawing/2014/main" id="{84920D39-619B-4200-BDBF-85BE5A48B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 y="1018412"/>
            <a:ext cx="9906000" cy="5572125"/>
          </a:xfrm>
          <a:prstGeom prst="rect">
            <a:avLst/>
          </a:prstGeom>
        </p:spPr>
      </p:pic>
      <p:sp>
        <p:nvSpPr>
          <p:cNvPr id="2" name="正方形/長方形 1">
            <a:extLst>
              <a:ext uri="{FF2B5EF4-FFF2-40B4-BE49-F238E27FC236}">
                <a16:creationId xmlns:a16="http://schemas.microsoft.com/office/drawing/2014/main" id="{DEF252CE-9EA2-42EB-B865-5F11A67C13A7}"/>
              </a:ext>
            </a:extLst>
          </p:cNvPr>
          <p:cNvSpPr/>
          <p:nvPr/>
        </p:nvSpPr>
        <p:spPr>
          <a:xfrm>
            <a:off x="1568624" y="2564904"/>
            <a:ext cx="5544616"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5135DF84-904D-4CC1-AF1E-B304408CB87D}"/>
              </a:ext>
            </a:extLst>
          </p:cNvPr>
          <p:cNvCxnSpPr>
            <a:cxnSpLocks/>
          </p:cNvCxnSpPr>
          <p:nvPr/>
        </p:nvCxnSpPr>
        <p:spPr>
          <a:xfrm flipH="1" flipV="1">
            <a:off x="704528" y="2420888"/>
            <a:ext cx="504056" cy="51531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99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349" y="56560"/>
            <a:ext cx="9906000" cy="720079"/>
          </a:xfrm>
        </p:spPr>
        <p:txBody>
          <a:bodyPr/>
          <a:lstStyle/>
          <a:p>
            <a:pPr eaLnBrk="1" hangingPunct="1"/>
            <a:r>
              <a:rPr lang="ja-JP" altLang="en-US" b="1" dirty="0"/>
              <a:t>スパコンには複数の公開鍵を登録できる</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55</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28228" y="1026318"/>
            <a:ext cx="9849544" cy="5586145"/>
          </a:xfrm>
          <a:prstGeom prst="rect">
            <a:avLst/>
          </a:prstGeom>
          <a:solidFill>
            <a:srgbClr val="003300"/>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cd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ls </a:t>
            </a:r>
            <a:r>
              <a:rPr lang="en-US" altLang="ja-JP" sz="2000" b="1" dirty="0" err="1">
                <a:solidFill>
                  <a:srgbClr val="FFFF00"/>
                </a:solidFill>
                <a:latin typeface="ＭＳ ゴシック" panose="020B0609070205080204" pitchFamily="49" charset="-128"/>
                <a:ea typeface="ＭＳ ゴシック" panose="020B0609070205080204" pitchFamily="49" charset="-128"/>
              </a:rPr>
              <a:t>authorized_keys</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r>
              <a:rPr lang="en-US" altLang="ja-JP" sz="2000" dirty="0" err="1">
                <a:solidFill>
                  <a:schemeClr val="bg1"/>
                </a:solidFill>
                <a:latin typeface="ＭＳ ゴシック" panose="020B0609070205080204" pitchFamily="49" charset="-128"/>
                <a:ea typeface="ＭＳ ゴシック" panose="020B0609070205080204" pitchFamily="49" charset="-128"/>
              </a:rPr>
              <a:t>authorized_keys</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cat </a:t>
            </a:r>
            <a:r>
              <a:rPr lang="en-US" altLang="ja-JP" sz="2000" b="1" dirty="0" err="1">
                <a:solidFill>
                  <a:srgbClr val="FFFF00"/>
                </a:solidFill>
                <a:latin typeface="ＭＳ ゴシック" panose="020B0609070205080204" pitchFamily="49" charset="-128"/>
                <a:ea typeface="ＭＳ ゴシック" panose="020B0609070205080204" pitchFamily="49" charset="-128"/>
              </a:rPr>
              <a:t>authorized_keys</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000" dirty="0" err="1">
                <a:solidFill>
                  <a:schemeClr val="bg1"/>
                </a:solidFill>
                <a:latin typeface="ＭＳ ゴシック" panose="020B0609070205080204" pitchFamily="49" charset="-128"/>
                <a:ea typeface="ＭＳ ゴシック" panose="020B0609070205080204" pitchFamily="49" charset="-128"/>
              </a:rPr>
              <a:t>ssh-rsa</a:t>
            </a:r>
            <a:r>
              <a:rPr lang="en-US" altLang="ja-JP" sz="2000" dirty="0">
                <a:solidFill>
                  <a:schemeClr val="bg1"/>
                </a:solidFill>
                <a:latin typeface="ＭＳ ゴシック" panose="020B0609070205080204" pitchFamily="49" charset="-128"/>
                <a:ea typeface="ＭＳ ゴシック" panose="020B0609070205080204" pitchFamily="49" charset="-128"/>
              </a:rPr>
              <a:t> HGCAB3NzaC1yc2EAAAABIwAAAQEA1r0Hr8M1JIJBO2n9S0GQm0xzGCwh3PpcJo7Z8oDr6HCAXhbKzHA0ibRMJFCwDJCRGNJlYiHEYHWzouuXGNa9teso7aXYkq2PxbO76C60ZCPoLqf/jQRqnUSnjHJ4UgmDdlQWaAks+q/2ExOwjBB6GZmaHGijTximOFGiM1DI78OHkHC8pFzjvP2kT9yRvykvOVvlG10VYi+5CawYfuROiRBjfUS47RSOlCzjNP20pYO57DUCfOv+/8B1+l1wilbjKQHjuNp5XuclFfFdGaxfJchD/sB5sRxtYfz80xzwGmN8pVecpUjd//xAqdYYHmLAKUE2oH8MnBIRybpWGVie6w64</a:t>
            </a:r>
          </a:p>
          <a:p>
            <a:pPr>
              <a:lnSpc>
                <a:spcPct val="85000"/>
              </a:lnSpc>
            </a:pPr>
            <a:r>
              <a:rPr lang="en-US" altLang="ja-JP" sz="2000" dirty="0" err="1">
                <a:solidFill>
                  <a:schemeClr val="bg1"/>
                </a:solidFill>
                <a:latin typeface="ＭＳ ゴシック" panose="020B0609070205080204" pitchFamily="49" charset="-128"/>
                <a:ea typeface="ＭＳ ゴシック" panose="020B0609070205080204" pitchFamily="49" charset="-128"/>
              </a:rPr>
              <a:t>ssh-rsa</a:t>
            </a:r>
            <a:r>
              <a:rPr lang="en-US" altLang="ja-JP" sz="2000" dirty="0">
                <a:solidFill>
                  <a:schemeClr val="bg1"/>
                </a:solidFill>
                <a:latin typeface="ＭＳ ゴシック" panose="020B0609070205080204" pitchFamily="49" charset="-128"/>
                <a:ea typeface="ＭＳ ゴシック" panose="020B0609070205080204" pitchFamily="49" charset="-128"/>
              </a:rPr>
              <a:t> AAAAB3NzaC1yc2EAAAADAQABAAABAQDa6InmOYYaCrWjQDukjiNEfdW8veUwJyZtEI3oDu0A28eey6p0wbtI7JB09xnI17O7HG4yYvOM81+/nlAHy5tAfJly0dsPzjTgdTBLdgi3cSf5pWEY6U96yaEr0Ei8Wge1HkXrhcwUjGDVTzvT0Refe6zLdRziL/KNmmesSQfR5lsZ/</a:t>
            </a:r>
            <a:r>
              <a:rPr lang="en-US" altLang="ja-JP" sz="2000" dirty="0" err="1">
                <a:solidFill>
                  <a:schemeClr val="bg1"/>
                </a:solidFill>
                <a:latin typeface="ＭＳ ゴシック" panose="020B0609070205080204" pitchFamily="49" charset="-128"/>
                <a:ea typeface="ＭＳ ゴシック" panose="020B0609070205080204" pitchFamily="49" charset="-128"/>
              </a:rPr>
              <a:t>ihsjMgFxGaKsHHq</a:t>
            </a:r>
            <a:r>
              <a:rPr lang="en-US" altLang="ja-JP" sz="2000" dirty="0">
                <a:solidFill>
                  <a:schemeClr val="bg1"/>
                </a:solidFill>
                <a:latin typeface="ＭＳ ゴシック" panose="020B0609070205080204" pitchFamily="49" charset="-128"/>
                <a:ea typeface="ＭＳ ゴシック" panose="020B0609070205080204" pitchFamily="49" charset="-128"/>
              </a:rPr>
              <a:t>/IErCtHIIIf9V/Ds2yj6vkAaWH6asBn+ZsRiRFvwHPhkYAnp/j3LY6b8Qfqg0p4WZRenh/HgySWTYIGi8x67VzMaUlm9qlK0QFMCaK2rivX1fmbwyWJ/vrWDqiek6YXoxLDu+GPeQ4CPvxJcZnqF9gf3</a:t>
            </a:r>
          </a:p>
          <a:p>
            <a:pPr>
              <a:lnSpc>
                <a:spcPct val="85000"/>
              </a:lnSpc>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cp </a:t>
            </a:r>
            <a:r>
              <a:rPr lang="en-US" altLang="ja-JP" sz="2000" b="1" dirty="0" err="1">
                <a:solidFill>
                  <a:srgbClr val="FFFF00"/>
                </a:solidFill>
                <a:latin typeface="ＭＳ ゴシック" panose="020B0609070205080204" pitchFamily="49" charset="-128"/>
                <a:ea typeface="ＭＳ ゴシック" panose="020B0609070205080204" pitchFamily="49" charset="-128"/>
              </a:rPr>
              <a:t>authorized_keys</a:t>
            </a: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tmp</a:t>
            </a:r>
            <a:r>
              <a:rPr lang="en-US" altLang="ja-JP" sz="2000" b="1" dirty="0">
                <a:solidFill>
                  <a:srgbClr val="FFFF00"/>
                </a:solidFill>
                <a:latin typeface="ＭＳ ゴシック" panose="020B0609070205080204" pitchFamily="49" charset="-128"/>
                <a:ea typeface="ＭＳ ゴシック" panose="020B0609070205080204" pitchFamily="49" charset="-128"/>
              </a:rPr>
              <a:t/>
            </a:r>
            <a:br>
              <a:rPr lang="en-US" altLang="ja-JP" sz="2000" b="1" dirty="0">
                <a:solidFill>
                  <a:srgbClr val="FFFF00"/>
                </a:solidFill>
                <a:latin typeface="ＭＳ ゴシック" panose="020B0609070205080204" pitchFamily="49" charset="-128"/>
                <a:ea typeface="ＭＳ ゴシック" panose="020B0609070205080204" pitchFamily="49" charset="-128"/>
              </a:rPr>
            </a:br>
            <a:r>
              <a:rPr lang="en-US" altLang="ja-JP" sz="2000" b="1" dirty="0">
                <a:solidFill>
                  <a:srgbClr val="FFFF00"/>
                </a:solidFill>
                <a:latin typeface="ＭＳ ゴシック" panose="020B0609070205080204" pitchFamily="49" charset="-128"/>
                <a:ea typeface="ＭＳ ゴシック" panose="020B0609070205080204" pitchFamily="49" charset="-128"/>
              </a:rPr>
              <a:t>$ cat </a:t>
            </a:r>
            <a:r>
              <a:rPr lang="en-US" altLang="ja-JP" sz="2000" b="1" dirty="0" err="1">
                <a:solidFill>
                  <a:srgbClr val="FFFF00"/>
                </a:solidFill>
                <a:latin typeface="ＭＳ ゴシック" panose="020B0609070205080204" pitchFamily="49" charset="-128"/>
                <a:ea typeface="ＭＳ ゴシック" panose="020B0609070205080204" pitchFamily="49" charset="-128"/>
              </a:rPr>
              <a:t>tmp</a:t>
            </a: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new_public.key</a:t>
            </a:r>
            <a:r>
              <a:rPr lang="en-US" altLang="ja-JP" sz="2000" b="1" dirty="0">
                <a:solidFill>
                  <a:srgbClr val="FFFF00"/>
                </a:solidFill>
                <a:latin typeface="ＭＳ ゴシック" panose="020B0609070205080204" pitchFamily="49" charset="-128"/>
                <a:ea typeface="ＭＳ ゴシック" panose="020B0609070205080204" pitchFamily="49" charset="-128"/>
              </a:rPr>
              <a:t> &gt; </a:t>
            </a:r>
            <a:r>
              <a:rPr lang="en-US" altLang="ja-JP" sz="2000" b="1" dirty="0" err="1">
                <a:solidFill>
                  <a:srgbClr val="FFFF00"/>
                </a:solidFill>
                <a:latin typeface="ＭＳ ゴシック" panose="020B0609070205080204" pitchFamily="49" charset="-128"/>
                <a:ea typeface="ＭＳ ゴシック" panose="020B0609070205080204" pitchFamily="49" charset="-128"/>
              </a:rPr>
              <a:t>authorized_keys</a:t>
            </a:r>
            <a:endParaRPr lang="en-US" altLang="ja-JP" sz="2000" b="1" dirty="0">
              <a:solidFill>
                <a:srgbClr val="FFFF00"/>
              </a:solidFill>
              <a:latin typeface="ＭＳ ゴシック" panose="020B0609070205080204" pitchFamily="49" charset="-128"/>
              <a:ea typeface="ＭＳ ゴシック" panose="020B0609070205080204" pitchFamily="49" charset="-128"/>
            </a:endParaRPr>
          </a:p>
        </p:txBody>
      </p:sp>
      <p:sp>
        <p:nvSpPr>
          <p:cNvPr id="12" name="正方形/長方形 11">
            <a:extLst>
              <a:ext uri="{FF2B5EF4-FFF2-40B4-BE49-F238E27FC236}">
                <a16:creationId xmlns:a16="http://schemas.microsoft.com/office/drawing/2014/main" id="{1D935ED0-D68C-43FF-8590-6863532C73CE}"/>
              </a:ext>
            </a:extLst>
          </p:cNvPr>
          <p:cNvSpPr/>
          <p:nvPr/>
        </p:nvSpPr>
        <p:spPr>
          <a:xfrm>
            <a:off x="2821428" y="1215616"/>
            <a:ext cx="6932140" cy="1080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rPr>
              <a:t>.</a:t>
            </a:r>
            <a:r>
              <a:rPr lang="en-US" altLang="ja-JP" sz="2000" b="1" dirty="0" err="1">
                <a:solidFill>
                  <a:schemeClr val="tx1"/>
                </a:solidFill>
              </a:rPr>
              <a:t>ssh</a:t>
            </a:r>
            <a:r>
              <a:rPr lang="en-US" altLang="ja-JP" sz="2000" b="1" dirty="0">
                <a:solidFill>
                  <a:schemeClr val="tx1"/>
                </a:solidFill>
              </a:rPr>
              <a:t>/</a:t>
            </a:r>
            <a:r>
              <a:rPr lang="en-US" altLang="ja-JP" sz="2000" b="1" dirty="0" err="1">
                <a:solidFill>
                  <a:schemeClr val="tx1"/>
                </a:solidFill>
              </a:rPr>
              <a:t>authorized_keys</a:t>
            </a:r>
            <a:r>
              <a:rPr lang="ja-JP" altLang="en-US" sz="2000" dirty="0">
                <a:solidFill>
                  <a:schemeClr val="tx1"/>
                </a:solidFill>
              </a:rPr>
              <a:t>には登録された公開鍵が格納されている。このファイルの後ろに新たな公開鍵（</a:t>
            </a:r>
            <a:r>
              <a:rPr lang="en-US" altLang="ja-JP" sz="2000" b="1" dirty="0" err="1">
                <a:solidFill>
                  <a:schemeClr val="tx1"/>
                </a:solidFill>
              </a:rPr>
              <a:t>new_public.key</a:t>
            </a:r>
            <a:r>
              <a:rPr lang="ja-JP" altLang="en-US" sz="2000" dirty="0">
                <a:solidFill>
                  <a:schemeClr val="tx1"/>
                </a:solidFill>
              </a:rPr>
              <a:t>）を付け加えることができる。</a:t>
            </a:r>
            <a:endParaRPr kumimoji="1" lang="en-US" altLang="ja-JP" sz="2000" dirty="0">
              <a:solidFill>
                <a:schemeClr val="tx1"/>
              </a:solidFill>
            </a:endParaRPr>
          </a:p>
        </p:txBody>
      </p:sp>
    </p:spTree>
    <p:extLst>
      <p:ext uri="{BB962C8B-B14F-4D97-AF65-F5344CB8AC3E}">
        <p14:creationId xmlns:p14="http://schemas.microsoft.com/office/powerpoint/2010/main" val="3668722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472" y="443600"/>
            <a:ext cx="9705528" cy="825160"/>
          </a:xfrm>
        </p:spPr>
        <p:txBody>
          <a:bodyPr/>
          <a:lstStyle/>
          <a:p>
            <a:pPr algn="l" eaLnBrk="1" hangingPunct="1"/>
            <a:r>
              <a:rPr lang="ja-JP" altLang="en-US" b="1" dirty="0"/>
              <a:t>各スパコンに複数の鍵を登録する</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56</a:t>
            </a:fld>
            <a:endParaRPr lang="en-US" altLang="ja-JP" sz="1000"/>
          </a:p>
        </p:txBody>
      </p:sp>
      <p:pic>
        <p:nvPicPr>
          <p:cNvPr id="4" name="グラフィックス 3" descr="コンピューター">
            <a:extLst>
              <a:ext uri="{FF2B5EF4-FFF2-40B4-BE49-F238E27FC236}">
                <a16:creationId xmlns:a16="http://schemas.microsoft.com/office/drawing/2014/main" id="{E4C65161-9930-4304-8234-91DD423645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70557" y="3839213"/>
            <a:ext cx="914400" cy="914400"/>
          </a:xfrm>
          <a:prstGeom prst="rect">
            <a:avLst/>
          </a:prstGeom>
        </p:spPr>
      </p:pic>
      <p:pic>
        <p:nvPicPr>
          <p:cNvPr id="16" name="グラフィックス 15" descr="プログラマー">
            <a:extLst>
              <a:ext uri="{FF2B5EF4-FFF2-40B4-BE49-F238E27FC236}">
                <a16:creationId xmlns:a16="http://schemas.microsoft.com/office/drawing/2014/main" id="{BA9E0485-36E9-4EDB-BAE4-A0F980C98B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601661" y="2267716"/>
            <a:ext cx="1561509" cy="1561509"/>
          </a:xfrm>
          <a:prstGeom prst="rect">
            <a:avLst/>
          </a:prstGeom>
        </p:spPr>
      </p:pic>
      <p:pic>
        <p:nvPicPr>
          <p:cNvPr id="17" name="図 16">
            <a:extLst>
              <a:ext uri="{FF2B5EF4-FFF2-40B4-BE49-F238E27FC236}">
                <a16:creationId xmlns:a16="http://schemas.microsoft.com/office/drawing/2014/main" id="{BE2B99BF-BFBF-4961-8CC6-33C3DEDE4C7C}"/>
              </a:ext>
            </a:extLst>
          </p:cNvPr>
          <p:cNvPicPr>
            <a:picLocks noChangeAspect="1"/>
          </p:cNvPicPr>
          <p:nvPr/>
        </p:nvPicPr>
        <p:blipFill>
          <a:blip r:embed="rId7"/>
          <a:stretch>
            <a:fillRect/>
          </a:stretch>
        </p:blipFill>
        <p:spPr>
          <a:xfrm>
            <a:off x="6687160" y="1962978"/>
            <a:ext cx="2993642" cy="1992132"/>
          </a:xfrm>
          <a:prstGeom prst="rect">
            <a:avLst/>
          </a:prstGeom>
        </p:spPr>
      </p:pic>
      <p:pic>
        <p:nvPicPr>
          <p:cNvPr id="18" name="図 17">
            <a:extLst>
              <a:ext uri="{FF2B5EF4-FFF2-40B4-BE49-F238E27FC236}">
                <a16:creationId xmlns:a16="http://schemas.microsoft.com/office/drawing/2014/main" id="{8A5AA0DB-929A-481D-BF4D-7726C961DEEA}"/>
              </a:ext>
            </a:extLst>
          </p:cNvPr>
          <p:cNvPicPr>
            <a:picLocks noChangeAspect="1"/>
          </p:cNvPicPr>
          <p:nvPr/>
        </p:nvPicPr>
        <p:blipFill>
          <a:blip r:embed="rId8">
            <a:alphaModFix/>
          </a:blip>
          <a:stretch>
            <a:fillRect/>
          </a:stretch>
        </p:blipFill>
        <p:spPr>
          <a:xfrm>
            <a:off x="6687160" y="4271763"/>
            <a:ext cx="2993642" cy="1999660"/>
          </a:xfrm>
          <a:prstGeom prst="rect">
            <a:avLst/>
          </a:prstGeom>
        </p:spPr>
      </p:pic>
      <p:sp>
        <p:nvSpPr>
          <p:cNvPr id="27" name="テキスト ボックス 26">
            <a:extLst>
              <a:ext uri="{FF2B5EF4-FFF2-40B4-BE49-F238E27FC236}">
                <a16:creationId xmlns:a16="http://schemas.microsoft.com/office/drawing/2014/main" id="{D51050F3-3C57-4D4D-9851-8A12CE569DDD}"/>
              </a:ext>
            </a:extLst>
          </p:cNvPr>
          <p:cNvSpPr txBox="1"/>
          <p:nvPr/>
        </p:nvSpPr>
        <p:spPr>
          <a:xfrm>
            <a:off x="179195" y="4717934"/>
            <a:ext cx="2121093" cy="738664"/>
          </a:xfrm>
          <a:prstGeom prst="rect">
            <a:avLst/>
          </a:prstGeom>
          <a:solidFill>
            <a:srgbClr val="FFCCFF"/>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31" name="テキスト ボックス 30">
            <a:extLst>
              <a:ext uri="{FF2B5EF4-FFF2-40B4-BE49-F238E27FC236}">
                <a16:creationId xmlns:a16="http://schemas.microsoft.com/office/drawing/2014/main" id="{D5A934C2-1377-4363-AB30-A82FAA8505BD}"/>
              </a:ext>
            </a:extLst>
          </p:cNvPr>
          <p:cNvSpPr txBox="1"/>
          <p:nvPr/>
        </p:nvSpPr>
        <p:spPr>
          <a:xfrm>
            <a:off x="551498" y="1891456"/>
            <a:ext cx="3871574" cy="461665"/>
          </a:xfrm>
          <a:prstGeom prst="rect">
            <a:avLst/>
          </a:prstGeom>
          <a:solidFill>
            <a:schemeClr val="tx1">
              <a:lumMod val="95000"/>
              <a:lumOff val="5000"/>
            </a:schemeClr>
          </a:solidFill>
        </p:spPr>
        <p:txBody>
          <a:bodyPr wrap="none" rtlCol="0">
            <a:spAutoFit/>
          </a:bodyPr>
          <a:lstStyle/>
          <a:p>
            <a:pPr algn="ctr"/>
            <a:r>
              <a:rPr kumimoji="1" lang="en-US" altLang="ja-JP" sz="2400" b="1" dirty="0">
                <a:solidFill>
                  <a:schemeClr val="bg1"/>
                </a:solidFill>
                <a:latin typeface="Courier New" panose="02070309020205020404" pitchFamily="49" charset="0"/>
                <a:cs typeface="Courier New" panose="02070309020205020404" pitchFamily="49" charset="0"/>
              </a:rPr>
              <a:t>$&gt; </a:t>
            </a:r>
            <a:r>
              <a:rPr kumimoji="1" lang="en-US" altLang="ja-JP" sz="2400" b="1" dirty="0" err="1">
                <a:solidFill>
                  <a:schemeClr val="bg1"/>
                </a:solidFill>
                <a:latin typeface="Courier New" panose="02070309020205020404" pitchFamily="49" charset="0"/>
                <a:cs typeface="Courier New" panose="02070309020205020404" pitchFamily="49" charset="0"/>
              </a:rPr>
              <a:t>ssh</a:t>
            </a:r>
            <a:r>
              <a:rPr kumimoji="1" lang="en-US" altLang="ja-JP" sz="2400" b="1" dirty="0">
                <a:solidFill>
                  <a:schemeClr val="bg1"/>
                </a:solidFill>
                <a:latin typeface="Courier New" panose="02070309020205020404" pitchFamily="49" charset="0"/>
                <a:cs typeface="Courier New" panose="02070309020205020404" pitchFamily="49" charset="0"/>
              </a:rPr>
              <a:t>-keygen –t </a:t>
            </a:r>
            <a:r>
              <a:rPr kumimoji="1" lang="en-US" altLang="ja-JP" sz="2400" b="1" dirty="0" err="1">
                <a:solidFill>
                  <a:schemeClr val="bg1"/>
                </a:solidFill>
                <a:latin typeface="Courier New" panose="02070309020205020404" pitchFamily="49" charset="0"/>
                <a:cs typeface="Courier New" panose="02070309020205020404" pitchFamily="49" charset="0"/>
              </a:rPr>
              <a:t>rsa</a:t>
            </a:r>
            <a:endParaRPr kumimoji="1" lang="en-US" altLang="ja-JP" sz="2400" b="1" dirty="0">
              <a:solidFill>
                <a:schemeClr val="bg1"/>
              </a:solidFill>
              <a:latin typeface="Courier New" panose="02070309020205020404" pitchFamily="49" charset="0"/>
              <a:cs typeface="Courier New" panose="02070309020205020404" pitchFamily="49" charset="0"/>
            </a:endParaRPr>
          </a:p>
        </p:txBody>
      </p:sp>
      <p:sp>
        <p:nvSpPr>
          <p:cNvPr id="32" name="テキスト ボックス 31">
            <a:extLst>
              <a:ext uri="{FF2B5EF4-FFF2-40B4-BE49-F238E27FC236}">
                <a16:creationId xmlns:a16="http://schemas.microsoft.com/office/drawing/2014/main" id="{51AB998A-262D-4D85-A150-2AFBA27F8EB4}"/>
              </a:ext>
            </a:extLst>
          </p:cNvPr>
          <p:cNvSpPr txBox="1"/>
          <p:nvPr/>
        </p:nvSpPr>
        <p:spPr>
          <a:xfrm rot="16200000">
            <a:off x="5207471" y="2556349"/>
            <a:ext cx="2005863" cy="830997"/>
          </a:xfrm>
          <a:prstGeom prst="rect">
            <a:avLst/>
          </a:prstGeom>
          <a:solidFill>
            <a:srgbClr val="00990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OBCX</a:t>
            </a:r>
            <a:r>
              <a:rPr kumimoji="1" lang="en-US" altLang="ja-JP" sz="2400" b="1" dirty="0">
                <a:solidFill>
                  <a:schemeClr val="bg1"/>
                </a:solidFill>
              </a:rPr>
              <a:t> </a:t>
            </a:r>
            <a:endParaRPr kumimoji="1" lang="en-US" altLang="ja-JP" dirty="0">
              <a:solidFill>
                <a:schemeClr val="bg1"/>
              </a:solidFill>
            </a:endParaRPr>
          </a:p>
        </p:txBody>
      </p:sp>
      <p:sp>
        <p:nvSpPr>
          <p:cNvPr id="33" name="テキスト ボックス 32">
            <a:extLst>
              <a:ext uri="{FF2B5EF4-FFF2-40B4-BE49-F238E27FC236}">
                <a16:creationId xmlns:a16="http://schemas.microsoft.com/office/drawing/2014/main" id="{0BEF787F-6184-4B60-A245-A7FF0B64F0AE}"/>
              </a:ext>
            </a:extLst>
          </p:cNvPr>
          <p:cNvSpPr txBox="1"/>
          <p:nvPr/>
        </p:nvSpPr>
        <p:spPr>
          <a:xfrm rot="16200000">
            <a:off x="5215156" y="4843330"/>
            <a:ext cx="1999658" cy="830997"/>
          </a:xfrm>
          <a:prstGeom prst="rect">
            <a:avLst/>
          </a:prstGeom>
          <a:solidFill>
            <a:srgbClr val="7030A0"/>
          </a:solidFill>
        </p:spPr>
        <p:txBody>
          <a:bodyPr wrap="square" rtlCol="0">
            <a:spAutoFit/>
          </a:bodyPr>
          <a:lstStyle/>
          <a:p>
            <a:pPr algn="ctr"/>
            <a:r>
              <a:rPr kumimoji="1" lang="en-US" altLang="ja-JP" sz="2400" b="1" dirty="0">
                <a:solidFill>
                  <a:schemeClr val="bg1"/>
                </a:solidFill>
              </a:rPr>
              <a:t>Portal Site</a:t>
            </a:r>
          </a:p>
          <a:p>
            <a:pPr algn="ctr"/>
            <a:r>
              <a:rPr lang="en-US" altLang="ja-JP" sz="2400" b="1" dirty="0">
                <a:solidFill>
                  <a:schemeClr val="bg1"/>
                </a:solidFill>
              </a:rPr>
              <a:t>OFP</a:t>
            </a:r>
            <a:endParaRPr kumimoji="1" lang="en-US" altLang="ja-JP" dirty="0">
              <a:solidFill>
                <a:schemeClr val="bg1"/>
              </a:solidFill>
            </a:endParaRPr>
          </a:p>
        </p:txBody>
      </p:sp>
      <p:sp>
        <p:nvSpPr>
          <p:cNvPr id="39" name="テキスト ボックス 38">
            <a:extLst>
              <a:ext uri="{FF2B5EF4-FFF2-40B4-BE49-F238E27FC236}">
                <a16:creationId xmlns:a16="http://schemas.microsoft.com/office/drawing/2014/main" id="{56B280DF-ABB5-4404-953B-693C29798AD4}"/>
              </a:ext>
            </a:extLst>
          </p:cNvPr>
          <p:cNvSpPr txBox="1"/>
          <p:nvPr/>
        </p:nvSpPr>
        <p:spPr>
          <a:xfrm>
            <a:off x="164116" y="5506125"/>
            <a:ext cx="2138431" cy="369332"/>
          </a:xfrm>
          <a:prstGeom prst="rect">
            <a:avLst/>
          </a:prstGeom>
          <a:solidFill>
            <a:srgbClr val="FFCCFF"/>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pic>
        <p:nvPicPr>
          <p:cNvPr id="24" name="グラフィックス 23" descr="ノート PC">
            <a:extLst>
              <a:ext uri="{FF2B5EF4-FFF2-40B4-BE49-F238E27FC236}">
                <a16:creationId xmlns:a16="http://schemas.microsoft.com/office/drawing/2014/main" id="{C06F5EFF-49E3-4179-AD2A-64742F53108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44220" y="3838621"/>
            <a:ext cx="914400" cy="914400"/>
          </a:xfrm>
          <a:prstGeom prst="rect">
            <a:avLst/>
          </a:prstGeom>
        </p:spPr>
      </p:pic>
      <p:sp>
        <p:nvSpPr>
          <p:cNvPr id="36" name="テキスト ボックス 35">
            <a:extLst>
              <a:ext uri="{FF2B5EF4-FFF2-40B4-BE49-F238E27FC236}">
                <a16:creationId xmlns:a16="http://schemas.microsoft.com/office/drawing/2014/main" id="{E4896EC6-9213-4FD4-AD8D-57936B854C67}"/>
              </a:ext>
            </a:extLst>
          </p:cNvPr>
          <p:cNvSpPr txBox="1"/>
          <p:nvPr/>
        </p:nvSpPr>
        <p:spPr>
          <a:xfrm>
            <a:off x="2420395" y="4717934"/>
            <a:ext cx="2121093" cy="738664"/>
          </a:xfrm>
          <a:prstGeom prst="rect">
            <a:avLst/>
          </a:prstGeom>
          <a:solidFill>
            <a:srgbClr val="00B0F0"/>
          </a:solidFill>
        </p:spPr>
        <p:txBody>
          <a:bodyPr wrap="none" rtlCol="0">
            <a:spAutoFit/>
          </a:bodyPr>
          <a:lstStyle/>
          <a:p>
            <a:pPr algn="ctr"/>
            <a:r>
              <a:rPr kumimoji="1" lang="en-US" altLang="ja-JP" sz="2400" b="1" dirty="0" err="1"/>
              <a:t>id_rsa</a:t>
            </a:r>
            <a:endParaRPr kumimoji="1" lang="en-US" altLang="ja-JP" sz="2400" b="1" dirty="0"/>
          </a:p>
          <a:p>
            <a:pPr algn="ctr"/>
            <a:r>
              <a:rPr kumimoji="1" lang="ja-JP" altLang="en-US" dirty="0"/>
              <a:t>秘密鍵</a:t>
            </a:r>
            <a:r>
              <a:rPr kumimoji="1" lang="en-US" altLang="ja-JP" dirty="0"/>
              <a:t>/Private Key</a:t>
            </a:r>
          </a:p>
        </p:txBody>
      </p:sp>
      <p:sp>
        <p:nvSpPr>
          <p:cNvPr id="41" name="テキスト ボックス 40">
            <a:extLst>
              <a:ext uri="{FF2B5EF4-FFF2-40B4-BE49-F238E27FC236}">
                <a16:creationId xmlns:a16="http://schemas.microsoft.com/office/drawing/2014/main" id="{FAB03BA5-C11E-446B-9401-BCB99D1FE842}"/>
              </a:ext>
            </a:extLst>
          </p:cNvPr>
          <p:cNvSpPr txBox="1"/>
          <p:nvPr/>
        </p:nvSpPr>
        <p:spPr>
          <a:xfrm>
            <a:off x="2420395" y="5962572"/>
            <a:ext cx="2121093" cy="738664"/>
          </a:xfrm>
          <a:prstGeom prst="rect">
            <a:avLst/>
          </a:prstGeom>
          <a:solidFill>
            <a:srgbClr val="00B0F0"/>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42" name="テキスト ボックス 41">
            <a:extLst>
              <a:ext uri="{FF2B5EF4-FFF2-40B4-BE49-F238E27FC236}">
                <a16:creationId xmlns:a16="http://schemas.microsoft.com/office/drawing/2014/main" id="{09B287E8-F067-4CB5-A2B2-53D0A835B675}"/>
              </a:ext>
            </a:extLst>
          </p:cNvPr>
          <p:cNvSpPr txBox="1"/>
          <p:nvPr/>
        </p:nvSpPr>
        <p:spPr>
          <a:xfrm>
            <a:off x="2420395" y="5513476"/>
            <a:ext cx="2136729" cy="369332"/>
          </a:xfrm>
          <a:prstGeom prst="rect">
            <a:avLst/>
          </a:prstGeom>
          <a:solidFill>
            <a:srgbClr val="00B0F0"/>
          </a:solidFill>
        </p:spPr>
        <p:txBody>
          <a:bodyPr wrap="square" rtlCol="0">
            <a:spAutoFit/>
          </a:bodyPr>
          <a:lstStyle/>
          <a:p>
            <a:pPr algn="ctr"/>
            <a:r>
              <a:rPr lang="en-US" altLang="ja-JP" dirty="0"/>
              <a:t>+</a:t>
            </a:r>
            <a:r>
              <a:rPr lang="ja-JP" altLang="en-US" dirty="0"/>
              <a:t> </a:t>
            </a:r>
            <a:r>
              <a:rPr lang="en-US" altLang="ja-JP" dirty="0"/>
              <a:t>Passphrase</a:t>
            </a:r>
            <a:endParaRPr kumimoji="1" lang="en-US" altLang="ja-JP" dirty="0"/>
          </a:p>
        </p:txBody>
      </p:sp>
      <p:sp>
        <p:nvSpPr>
          <p:cNvPr id="43" name="テキスト ボックス 42">
            <a:extLst>
              <a:ext uri="{FF2B5EF4-FFF2-40B4-BE49-F238E27FC236}">
                <a16:creationId xmlns:a16="http://schemas.microsoft.com/office/drawing/2014/main" id="{8976C3F2-47CF-4E5F-9D95-000D35FB0F5A}"/>
              </a:ext>
            </a:extLst>
          </p:cNvPr>
          <p:cNvSpPr txBox="1"/>
          <p:nvPr/>
        </p:nvSpPr>
        <p:spPr>
          <a:xfrm>
            <a:off x="164116" y="5934717"/>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44" name="テキスト ボックス 43">
            <a:extLst>
              <a:ext uri="{FF2B5EF4-FFF2-40B4-BE49-F238E27FC236}">
                <a16:creationId xmlns:a16="http://schemas.microsoft.com/office/drawing/2014/main" id="{7BA171AB-3C2A-492F-8FAC-789F12AC53A3}"/>
              </a:ext>
            </a:extLst>
          </p:cNvPr>
          <p:cNvSpPr txBox="1"/>
          <p:nvPr/>
        </p:nvSpPr>
        <p:spPr>
          <a:xfrm>
            <a:off x="7473280" y="4348602"/>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sp>
        <p:nvSpPr>
          <p:cNvPr id="45" name="テキスト ボックス 44">
            <a:extLst>
              <a:ext uri="{FF2B5EF4-FFF2-40B4-BE49-F238E27FC236}">
                <a16:creationId xmlns:a16="http://schemas.microsoft.com/office/drawing/2014/main" id="{61650962-0301-4663-A1C7-B807698E17A0}"/>
              </a:ext>
            </a:extLst>
          </p:cNvPr>
          <p:cNvSpPr txBox="1"/>
          <p:nvPr/>
        </p:nvSpPr>
        <p:spPr>
          <a:xfrm>
            <a:off x="7473280" y="2122289"/>
            <a:ext cx="2136172" cy="738664"/>
          </a:xfrm>
          <a:prstGeom prst="rect">
            <a:avLst/>
          </a:prstGeom>
          <a:solidFill>
            <a:srgbClr val="FFCCFF"/>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46" name="グラフィックス 45" descr="鎖錠">
            <a:extLst>
              <a:ext uri="{FF2B5EF4-FFF2-40B4-BE49-F238E27FC236}">
                <a16:creationId xmlns:a16="http://schemas.microsoft.com/office/drawing/2014/main" id="{056DB585-A7B4-4D46-BB9C-8CFF2602FA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2009821"/>
            <a:ext cx="914400" cy="914400"/>
          </a:xfrm>
          <a:prstGeom prst="rect">
            <a:avLst/>
          </a:prstGeom>
        </p:spPr>
      </p:pic>
      <p:pic>
        <p:nvPicPr>
          <p:cNvPr id="47" name="グラフィックス 46" descr="鎖錠">
            <a:extLst>
              <a:ext uri="{FF2B5EF4-FFF2-40B4-BE49-F238E27FC236}">
                <a16:creationId xmlns:a16="http://schemas.microsoft.com/office/drawing/2014/main" id="{5CB9DEC8-E1C1-4FAD-B677-F84C6F6876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09184" y="4228945"/>
            <a:ext cx="914400" cy="914400"/>
          </a:xfrm>
          <a:prstGeom prst="rect">
            <a:avLst/>
          </a:prstGeom>
        </p:spPr>
      </p:pic>
      <p:sp>
        <p:nvSpPr>
          <p:cNvPr id="26" name="テキスト ボックス 25">
            <a:extLst>
              <a:ext uri="{FF2B5EF4-FFF2-40B4-BE49-F238E27FC236}">
                <a16:creationId xmlns:a16="http://schemas.microsoft.com/office/drawing/2014/main" id="{0555C4B6-F9D1-4376-95C7-2EABEFC2B382}"/>
              </a:ext>
            </a:extLst>
          </p:cNvPr>
          <p:cNvSpPr txBox="1"/>
          <p:nvPr/>
        </p:nvSpPr>
        <p:spPr>
          <a:xfrm>
            <a:off x="7473280" y="2987108"/>
            <a:ext cx="2136172" cy="738664"/>
          </a:xfrm>
          <a:prstGeom prst="rect">
            <a:avLst/>
          </a:prstGeom>
          <a:solidFill>
            <a:srgbClr val="00B0F0"/>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28" name="グラフィックス 27" descr="鎖錠">
            <a:extLst>
              <a:ext uri="{FF2B5EF4-FFF2-40B4-BE49-F238E27FC236}">
                <a16:creationId xmlns:a16="http://schemas.microsoft.com/office/drawing/2014/main" id="{7B3A2913-96A3-4549-A277-84547B08303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6609184" y="2874640"/>
            <a:ext cx="914400" cy="914400"/>
          </a:xfrm>
          <a:prstGeom prst="rect">
            <a:avLst/>
          </a:prstGeom>
        </p:spPr>
      </p:pic>
      <p:sp>
        <p:nvSpPr>
          <p:cNvPr id="37" name="テキスト ボックス 36">
            <a:extLst>
              <a:ext uri="{FF2B5EF4-FFF2-40B4-BE49-F238E27FC236}">
                <a16:creationId xmlns:a16="http://schemas.microsoft.com/office/drawing/2014/main" id="{3D82A497-3A05-4660-8A6B-F3CB78D563D5}"/>
              </a:ext>
            </a:extLst>
          </p:cNvPr>
          <p:cNvSpPr txBox="1"/>
          <p:nvPr/>
        </p:nvSpPr>
        <p:spPr>
          <a:xfrm>
            <a:off x="7473280" y="5219356"/>
            <a:ext cx="2136172" cy="738664"/>
          </a:xfrm>
          <a:prstGeom prst="rect">
            <a:avLst/>
          </a:prstGeom>
          <a:solidFill>
            <a:srgbClr val="00B0F0"/>
          </a:solidFill>
        </p:spPr>
        <p:txBody>
          <a:bodyPr wrap="square" rtlCol="0">
            <a:spAutoFit/>
          </a:bodyPr>
          <a:lstStyle/>
          <a:p>
            <a:pPr algn="ctr"/>
            <a:r>
              <a:rPr kumimoji="1" lang="en-US" altLang="ja-JP" sz="2400" b="1" dirty="0"/>
              <a:t>id_rsa.pub</a:t>
            </a:r>
          </a:p>
          <a:p>
            <a:pPr algn="ctr"/>
            <a:r>
              <a:rPr kumimoji="1" lang="ja-JP" altLang="en-US" dirty="0"/>
              <a:t>公開鍵</a:t>
            </a:r>
            <a:r>
              <a:rPr kumimoji="1" lang="en-US" altLang="ja-JP" dirty="0"/>
              <a:t>/Public Key</a:t>
            </a:r>
          </a:p>
        </p:txBody>
      </p:sp>
      <p:pic>
        <p:nvPicPr>
          <p:cNvPr id="38" name="グラフィックス 37" descr="鎖錠">
            <a:extLst>
              <a:ext uri="{FF2B5EF4-FFF2-40B4-BE49-F238E27FC236}">
                <a16:creationId xmlns:a16="http://schemas.microsoft.com/office/drawing/2014/main" id="{C4B14CB4-A5F8-4E48-99CD-84BB5678103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6609184" y="5106888"/>
            <a:ext cx="914400" cy="914400"/>
          </a:xfrm>
          <a:prstGeom prst="rect">
            <a:avLst/>
          </a:prstGeom>
        </p:spPr>
      </p:pic>
    </p:spTree>
    <p:extLst>
      <p:ext uri="{BB962C8B-B14F-4D97-AF65-F5344CB8AC3E}">
        <p14:creationId xmlns:p14="http://schemas.microsoft.com/office/powerpoint/2010/main" val="4163341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08484" y="980728"/>
            <a:ext cx="9289032" cy="1584176"/>
          </a:xfrm>
        </p:spPr>
        <p:txBody>
          <a:bodyPr/>
          <a:lstStyle/>
          <a:p>
            <a:pPr eaLnBrk="1" hangingPunct="1">
              <a:spcBef>
                <a:spcPts val="600"/>
              </a:spcBef>
            </a:pPr>
            <a:r>
              <a:rPr lang="en-US" altLang="ja-JP" sz="4000" dirty="0">
                <a:solidFill>
                  <a:schemeClr val="bg1"/>
                </a:solidFill>
              </a:rPr>
              <a:t>PC</a:t>
            </a:r>
            <a:r>
              <a:rPr lang="ja-JP" altLang="en-US" sz="4000" dirty="0">
                <a:solidFill>
                  <a:schemeClr val="bg1"/>
                </a:solidFill>
              </a:rPr>
              <a:t>上のソフトウェア類の準備</a:t>
            </a:r>
            <a:endParaRPr lang="en-US" altLang="ja-JP" sz="4000" dirty="0">
              <a:solidFill>
                <a:schemeClr val="bg1"/>
              </a:solidFill>
            </a:endParaRPr>
          </a:p>
          <a:p>
            <a:pPr eaLnBrk="1" hangingPunct="1">
              <a:spcBef>
                <a:spcPts val="600"/>
              </a:spcBef>
            </a:pPr>
            <a:r>
              <a:rPr lang="ja-JP" altLang="en-US" sz="4000" dirty="0">
                <a:solidFill>
                  <a:schemeClr val="bg1"/>
                </a:solidFill>
              </a:rPr>
              <a:t>東大情報基盤センターのスパコン</a:t>
            </a:r>
            <a:endParaRPr lang="en-US" altLang="ja-JP" sz="4000" dirty="0">
              <a:solidFill>
                <a:schemeClr val="bg1"/>
              </a:solidFill>
            </a:endParaRPr>
          </a:p>
          <a:p>
            <a:pPr eaLnBrk="1" hangingPunct="1">
              <a:spcBef>
                <a:spcPts val="600"/>
              </a:spcBef>
            </a:pPr>
            <a:r>
              <a:rPr lang="ja-JP" altLang="en-US" sz="4000" dirty="0">
                <a:solidFill>
                  <a:schemeClr val="bg1"/>
                </a:solidFill>
              </a:rPr>
              <a:t>スパコンへのログイン</a:t>
            </a:r>
            <a:endParaRPr lang="en-US" altLang="ja-JP" sz="4000" dirty="0">
              <a:solidFill>
                <a:schemeClr val="bg1"/>
              </a:solidFill>
            </a:endParaRPr>
          </a:p>
          <a:p>
            <a:pPr eaLnBrk="1" hangingPunct="1">
              <a:spcBef>
                <a:spcPts val="600"/>
              </a:spcBef>
            </a:pPr>
            <a:r>
              <a:rPr lang="ja-JP" altLang="en-US" sz="4000" b="1" dirty="0">
                <a:solidFill>
                  <a:srgbClr val="FFFF00"/>
                </a:solidFill>
              </a:rPr>
              <a:t>ログインしたら・・・</a:t>
            </a:r>
            <a:br>
              <a:rPr lang="ja-JP" altLang="en-US" sz="4000" b="1" dirty="0">
                <a:solidFill>
                  <a:srgbClr val="FFFF00"/>
                </a:solidFill>
              </a:rPr>
            </a:br>
            <a:r>
              <a:rPr lang="ja-JP" altLang="en-US" sz="4000" dirty="0">
                <a:solidFill>
                  <a:schemeClr val="bg1"/>
                </a:solidFill>
              </a:rPr>
              <a:t>　</a:t>
            </a:r>
            <a:endParaRPr lang="en-US" altLang="ja-JP" sz="4000" dirty="0">
              <a:solidFill>
                <a:schemeClr val="bg1"/>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solidFill>
                  <a:schemeClr val="bg1"/>
                </a:solidFill>
              </a:rPr>
              <a:pPr>
                <a:spcBef>
                  <a:spcPct val="0"/>
                </a:spcBef>
                <a:buFontTx/>
                <a:buNone/>
              </a:pPr>
              <a:t>57</a:t>
            </a:fld>
            <a:endParaRPr lang="en-US" altLang="ja-JP" sz="1000">
              <a:solidFill>
                <a:schemeClr val="bg1"/>
              </a:solidFill>
            </a:endParaRPr>
          </a:p>
        </p:txBody>
      </p:sp>
    </p:spTree>
    <p:extLst>
      <p:ext uri="{BB962C8B-B14F-4D97-AF65-F5344CB8AC3E}">
        <p14:creationId xmlns:p14="http://schemas.microsoft.com/office/powerpoint/2010/main" val="283123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88640"/>
            <a:ext cx="9906000" cy="720079"/>
          </a:xfrm>
        </p:spPr>
        <p:txBody>
          <a:bodyPr/>
          <a:lstStyle/>
          <a:p>
            <a:pPr eaLnBrk="1" hangingPunct="1"/>
            <a:r>
              <a:rPr lang="en-US" altLang="ja-JP" b="1" dirty="0"/>
              <a:t>PC</a:t>
            </a:r>
            <a:r>
              <a:rPr lang="ja-JP" altLang="en-US" b="1" dirty="0"/>
              <a:t>からログイン</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58</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72008" y="966260"/>
            <a:ext cx="9793088" cy="5586145"/>
          </a:xfrm>
          <a:prstGeom prst="rect">
            <a:avLst/>
          </a:prstGeom>
          <a:solidFill>
            <a:schemeClr val="tx1">
              <a:lumMod val="95000"/>
              <a:lumOff val="5000"/>
            </a:schemeClr>
          </a:solidFill>
        </p:spPr>
        <p:txBody>
          <a:bodyPr wrap="square" rtlCol="0">
            <a:spAutoFit/>
          </a:bodyPr>
          <a:lstStyle/>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 t65XYZ@obcx.cc.u-tokyo.ac.jp</a:t>
            </a:r>
          </a:p>
          <a:p>
            <a:pPr>
              <a:lnSpc>
                <a:spcPct val="85000"/>
              </a:lnSpc>
            </a:pPr>
            <a:r>
              <a:rPr lang="en-US" altLang="ja-JP" sz="2000" b="1" dirty="0">
                <a:solidFill>
                  <a:srgbClr val="FFFF00"/>
                </a:solidFill>
                <a:latin typeface="ＭＳ ゴシック" panose="020B0609070205080204" pitchFamily="49" charset="-128"/>
                <a:ea typeface="ＭＳ ゴシック" panose="020B0609070205080204" pitchFamily="49" charset="-128"/>
              </a:rPr>
              <a:t>Enter passphrase for key '/home/nakajima/.</a:t>
            </a:r>
            <a:r>
              <a:rPr lang="en-US" altLang="ja-JP" sz="2000" b="1" dirty="0" err="1">
                <a:solidFill>
                  <a:srgbClr val="FFFF00"/>
                </a:solidFill>
                <a:latin typeface="ＭＳ ゴシック" panose="020B0609070205080204" pitchFamily="49" charset="-128"/>
                <a:ea typeface="ＭＳ ゴシック" panose="020B0609070205080204" pitchFamily="49" charset="-128"/>
              </a:rPr>
              <a:t>ssh</a:t>
            </a:r>
            <a:r>
              <a:rPr lang="en-US" altLang="ja-JP" sz="2000" b="1" dirty="0">
                <a:solidFill>
                  <a:srgbClr val="FFFF00"/>
                </a:solidFill>
                <a:latin typeface="ＭＳ ゴシック" panose="020B0609070205080204" pitchFamily="49" charset="-128"/>
                <a:ea typeface="ＭＳ ゴシック" panose="020B0609070205080204" pitchFamily="49" charset="-128"/>
              </a:rPr>
              <a:t>/</a:t>
            </a:r>
            <a:r>
              <a:rPr lang="en-US" altLang="ja-JP" sz="2000" b="1" dirty="0" err="1">
                <a:solidFill>
                  <a:srgbClr val="FFFF00"/>
                </a:solidFill>
                <a:latin typeface="ＭＳ ゴシック" panose="020B0609070205080204" pitchFamily="49" charset="-128"/>
                <a:ea typeface="ＭＳ ゴシック" panose="020B0609070205080204" pitchFamily="49" charset="-128"/>
              </a:rPr>
              <a:t>id_rsa</a:t>
            </a:r>
            <a:r>
              <a:rPr lang="en-US" altLang="ja-JP" sz="2000" b="1" dirty="0">
                <a:solidFill>
                  <a:srgbClr val="FFFF00"/>
                </a:solidFill>
                <a:latin typeface="ＭＳ ゴシック" panose="020B0609070205080204" pitchFamily="49" charset="-128"/>
                <a:ea typeface="ＭＳ ゴシック" panose="020B0609070205080204" pitchFamily="49" charset="-128"/>
              </a:rPr>
              <a:t>:</a:t>
            </a: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000" b="1" dirty="0">
              <a:solidFill>
                <a:srgbClr val="FFFF00"/>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AD3118E0-CF1B-49CC-82FA-2E14911CE6D2}"/>
              </a:ext>
            </a:extLst>
          </p:cNvPr>
          <p:cNvSpPr txBox="1"/>
          <p:nvPr/>
        </p:nvSpPr>
        <p:spPr>
          <a:xfrm>
            <a:off x="7005066" y="1254715"/>
            <a:ext cx="1872208" cy="338554"/>
          </a:xfrm>
          <a:prstGeom prst="rect">
            <a:avLst/>
          </a:prstGeom>
          <a:solidFill>
            <a:srgbClr val="00FF00"/>
          </a:solidFill>
        </p:spPr>
        <p:txBody>
          <a:bodyPr wrap="square" rtlCol="0">
            <a:spAutoFit/>
          </a:bodyPr>
          <a:lstStyle/>
          <a:p>
            <a:r>
              <a:rPr lang="en-US" altLang="ja-JP" sz="1600" b="1" dirty="0">
                <a:latin typeface="+mn-lt"/>
                <a:ea typeface="ＭＳ ゴシック" panose="020B0609070205080204" pitchFamily="49" charset="-128"/>
              </a:rPr>
              <a:t>Your Passphrase</a:t>
            </a:r>
            <a:endParaRPr kumimoji="1" lang="ja-JP" altLang="en-US" sz="1600" b="1" dirty="0">
              <a:latin typeface="+mn-lt"/>
              <a:ea typeface="ＭＳ ゴシック" panose="020B0609070205080204" pitchFamily="49" charset="-128"/>
            </a:endParaRPr>
          </a:p>
        </p:txBody>
      </p:sp>
      <p:sp>
        <p:nvSpPr>
          <p:cNvPr id="11" name="四角形: 角度付き 10">
            <a:extLst>
              <a:ext uri="{FF2B5EF4-FFF2-40B4-BE49-F238E27FC236}">
                <a16:creationId xmlns:a16="http://schemas.microsoft.com/office/drawing/2014/main" id="{96AC8290-5BA8-43F6-9E53-C27A63C64F8F}"/>
              </a:ext>
            </a:extLst>
          </p:cNvPr>
          <p:cNvSpPr/>
          <p:nvPr/>
        </p:nvSpPr>
        <p:spPr>
          <a:xfrm>
            <a:off x="8930630" y="1258258"/>
            <a:ext cx="934466" cy="335011"/>
          </a:xfrm>
          <a:prstGeom prst="bevel">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ysClr val="windowText" lastClr="000000"/>
                </a:solidFill>
                <a:ea typeface="ＭＳ ゴシック" panose="020B0609070205080204" pitchFamily="49" charset="-128"/>
              </a:rPr>
              <a:t>Return</a:t>
            </a:r>
            <a:endParaRPr kumimoji="1" lang="ja-JP" altLang="en-US" sz="1600" b="1" dirty="0">
              <a:solidFill>
                <a:sysClr val="windowText" lastClr="000000"/>
              </a:solidFill>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F64509E-F50D-425E-B0EC-B6C84FC6B493}"/>
              </a:ext>
            </a:extLst>
          </p:cNvPr>
          <p:cNvSpPr txBox="1"/>
          <p:nvPr/>
        </p:nvSpPr>
        <p:spPr>
          <a:xfrm>
            <a:off x="812540" y="2181979"/>
            <a:ext cx="8280920" cy="954107"/>
          </a:xfrm>
          <a:prstGeom prst="rect">
            <a:avLst/>
          </a:prstGeom>
          <a:solidFill>
            <a:srgbClr val="FFFFCC"/>
          </a:solidFill>
        </p:spPr>
        <p:txBody>
          <a:bodyPr wrap="square" rtlCol="0">
            <a:spAutoFit/>
          </a:bodyPr>
          <a:lstStyle/>
          <a:p>
            <a:pPr marL="457200" indent="-457200">
              <a:buFont typeface="+mj-lt"/>
              <a:buAutoNum type="arabicPeriod"/>
            </a:pPr>
            <a:r>
              <a:rPr kumimoji="1" lang="en-US" altLang="ja-JP" sz="2800" b="1" dirty="0" err="1"/>
              <a:t>ssh</a:t>
            </a:r>
            <a:r>
              <a:rPr kumimoji="1" lang="en-US" altLang="ja-JP" sz="2800" b="1" dirty="0"/>
              <a:t> t65XYZ@obcx.cc.u-tokyo.ac.jp &lt;Return&gt;</a:t>
            </a:r>
          </a:p>
          <a:p>
            <a:pPr marL="457200" indent="-457200">
              <a:buFont typeface="+mj-lt"/>
              <a:buAutoNum type="arabicPeriod"/>
            </a:pPr>
            <a:r>
              <a:rPr kumimoji="1" lang="ja-JP" altLang="en-US" sz="2800" b="1" dirty="0">
                <a:highlight>
                  <a:srgbClr val="00FF00"/>
                </a:highlight>
              </a:rPr>
              <a:t>鍵生成時に打ち込んだ</a:t>
            </a:r>
            <a:r>
              <a:rPr kumimoji="1" lang="en-US" altLang="ja-JP" sz="2800" b="1" dirty="0">
                <a:highlight>
                  <a:srgbClr val="00FF00"/>
                </a:highlight>
              </a:rPr>
              <a:t>Passphrase</a:t>
            </a:r>
            <a:r>
              <a:rPr lang="ja-JP" altLang="en-US" sz="2800" b="1" dirty="0"/>
              <a:t> </a:t>
            </a:r>
            <a:r>
              <a:rPr lang="en-US" altLang="ja-JP" sz="2800" b="1" dirty="0"/>
              <a:t>&lt;Return&gt;</a:t>
            </a:r>
            <a:endParaRPr kumimoji="1" lang="en-US" altLang="ja-JP" sz="2800" b="1" dirty="0"/>
          </a:p>
        </p:txBody>
      </p:sp>
    </p:spTree>
    <p:extLst>
      <p:ext uri="{BB962C8B-B14F-4D97-AF65-F5344CB8AC3E}">
        <p14:creationId xmlns:p14="http://schemas.microsoft.com/office/powerpoint/2010/main" val="2083367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88640"/>
            <a:ext cx="9906000" cy="720079"/>
          </a:xfrm>
        </p:spPr>
        <p:txBody>
          <a:bodyPr/>
          <a:lstStyle/>
          <a:p>
            <a:pPr eaLnBrk="1" hangingPunct="1"/>
            <a:r>
              <a:rPr lang="ja-JP" altLang="en-US" b="1" dirty="0"/>
              <a:t>ログインしたら</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59</a:t>
            </a:fld>
            <a:endParaRPr lang="en-US" altLang="ja-JP" sz="1000"/>
          </a:p>
        </p:txBody>
      </p:sp>
      <p:sp>
        <p:nvSpPr>
          <p:cNvPr id="6" name="テキスト ボックス 5">
            <a:extLst>
              <a:ext uri="{FF2B5EF4-FFF2-40B4-BE49-F238E27FC236}">
                <a16:creationId xmlns:a16="http://schemas.microsoft.com/office/drawing/2014/main" id="{CEC1DB47-7035-4CE0-99A3-DB75E88C07B6}"/>
              </a:ext>
            </a:extLst>
          </p:cNvPr>
          <p:cNvSpPr txBox="1"/>
          <p:nvPr/>
        </p:nvSpPr>
        <p:spPr>
          <a:xfrm>
            <a:off x="172244" y="966260"/>
            <a:ext cx="9561512" cy="5586145"/>
          </a:xfrm>
          <a:prstGeom prst="rect">
            <a:avLst/>
          </a:prstGeom>
          <a:solidFill>
            <a:srgbClr val="003300"/>
          </a:solidFill>
        </p:spPr>
        <p:txBody>
          <a:bodyPr wrap="square" rtlCol="0">
            <a:spAutoFit/>
          </a:bodyPr>
          <a:lstStyle/>
          <a:p>
            <a:pPr>
              <a:lnSpc>
                <a:spcPct val="85000"/>
              </a:lnSpc>
            </a:pPr>
            <a:r>
              <a:rPr lang="en-US" altLang="ja-JP" sz="2800" b="1" dirty="0">
                <a:solidFill>
                  <a:srgbClr val="FFFF00"/>
                </a:solidFill>
                <a:latin typeface="ＭＳ ゴシック" panose="020B0609070205080204" pitchFamily="49" charset="-128"/>
                <a:ea typeface="ＭＳ ゴシック" panose="020B0609070205080204" pitchFamily="49" charset="-128"/>
              </a:rPr>
              <a:t>$ </a:t>
            </a:r>
            <a:r>
              <a:rPr lang="en-US" altLang="ja-JP" sz="2800" b="1" dirty="0" err="1">
                <a:solidFill>
                  <a:srgbClr val="FFFF00"/>
                </a:solidFill>
                <a:latin typeface="ＭＳ ゴシック" panose="020B0609070205080204" pitchFamily="49" charset="-128"/>
                <a:ea typeface="ＭＳ ゴシック" panose="020B0609070205080204" pitchFamily="49" charset="-128"/>
              </a:rPr>
              <a:t>pwd</a:t>
            </a: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800" dirty="0">
                <a:solidFill>
                  <a:schemeClr val="bg1"/>
                </a:solidFill>
                <a:latin typeface="ＭＳ ゴシック" panose="020B0609070205080204" pitchFamily="49" charset="-128"/>
                <a:ea typeface="ＭＳ ゴシック" panose="020B0609070205080204" pitchFamily="49" charset="-128"/>
              </a:rPr>
              <a:t>/home/t65XYZ</a:t>
            </a: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800" b="1" dirty="0">
                <a:solidFill>
                  <a:srgbClr val="FFFF00"/>
                </a:solidFill>
                <a:latin typeface="ＭＳ ゴシック" panose="020B0609070205080204" pitchFamily="49" charset="-128"/>
                <a:ea typeface="ＭＳ ゴシック" panose="020B0609070205080204" pitchFamily="49" charset="-128"/>
              </a:rPr>
              <a:t>$ cd /work/gt65/t65XYZ</a:t>
            </a:r>
          </a:p>
          <a:p>
            <a:pPr>
              <a:lnSpc>
                <a:spcPct val="85000"/>
              </a:lnSpc>
            </a:pPr>
            <a:r>
              <a:rPr lang="en-US" altLang="ja-JP" sz="2800" b="1" dirty="0">
                <a:solidFill>
                  <a:srgbClr val="FFFF00"/>
                </a:solidFill>
                <a:latin typeface="ＭＳ ゴシック" panose="020B0609070205080204" pitchFamily="49" charset="-128"/>
                <a:ea typeface="ＭＳ ゴシック" panose="020B0609070205080204" pitchFamily="49" charset="-128"/>
              </a:rPr>
              <a:t>$ </a:t>
            </a:r>
            <a:r>
              <a:rPr lang="en-US" altLang="ja-JP" sz="2800" b="1" dirty="0" err="1">
                <a:solidFill>
                  <a:srgbClr val="FFFF00"/>
                </a:solidFill>
                <a:latin typeface="ＭＳ ゴシック" panose="020B0609070205080204" pitchFamily="49" charset="-128"/>
                <a:ea typeface="ＭＳ ゴシック" panose="020B0609070205080204" pitchFamily="49" charset="-128"/>
              </a:rPr>
              <a:t>pwd</a:t>
            </a: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800" dirty="0">
                <a:solidFill>
                  <a:schemeClr val="bg1"/>
                </a:solidFill>
                <a:latin typeface="ＭＳ ゴシック" panose="020B0609070205080204" pitchFamily="49" charset="-128"/>
                <a:ea typeface="ＭＳ ゴシック" panose="020B0609070205080204" pitchFamily="49" charset="-128"/>
              </a:rPr>
              <a:t>/work/gt65/t65XYZ</a:t>
            </a: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800" b="1" dirty="0">
                <a:solidFill>
                  <a:srgbClr val="FFFF00"/>
                </a:solidFill>
                <a:latin typeface="ＭＳ ゴシック" panose="020B0609070205080204" pitchFamily="49" charset="-128"/>
                <a:ea typeface="ＭＳ ゴシック" panose="020B0609070205080204" pitchFamily="49" charset="-128"/>
              </a:rPr>
              <a:t>$ cd</a:t>
            </a:r>
          </a:p>
          <a:p>
            <a:pPr>
              <a:lnSpc>
                <a:spcPct val="85000"/>
              </a:lnSpc>
            </a:pPr>
            <a:r>
              <a:rPr lang="en-US" altLang="ja-JP" sz="2800" b="1" dirty="0">
                <a:solidFill>
                  <a:srgbClr val="FFFF00"/>
                </a:solidFill>
                <a:latin typeface="ＭＳ ゴシック" panose="020B0609070205080204" pitchFamily="49" charset="-128"/>
                <a:ea typeface="ＭＳ ゴシック" panose="020B0609070205080204" pitchFamily="49" charset="-128"/>
              </a:rPr>
              <a:t>$ </a:t>
            </a:r>
            <a:r>
              <a:rPr lang="en-US" altLang="ja-JP" sz="2800" b="1" dirty="0" err="1">
                <a:solidFill>
                  <a:srgbClr val="FFFF00"/>
                </a:solidFill>
                <a:latin typeface="ＭＳ ゴシック" panose="020B0609070205080204" pitchFamily="49" charset="-128"/>
                <a:ea typeface="ＭＳ ゴシック" panose="020B0609070205080204" pitchFamily="49" charset="-128"/>
              </a:rPr>
              <a:t>pwd</a:t>
            </a: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r>
              <a:rPr lang="en-US" altLang="ja-JP" sz="2800" dirty="0">
                <a:solidFill>
                  <a:schemeClr val="bg1"/>
                </a:solidFill>
                <a:latin typeface="ＭＳ ゴシック" panose="020B0609070205080204" pitchFamily="49" charset="-128"/>
                <a:ea typeface="ＭＳ ゴシック" panose="020B0609070205080204" pitchFamily="49" charset="-128"/>
              </a:rPr>
              <a:t>/home/t65XYZ</a:t>
            </a: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a:p>
            <a:pPr>
              <a:lnSpc>
                <a:spcPct val="85000"/>
              </a:lnSpc>
            </a:pPr>
            <a:endParaRPr lang="en-US" altLang="ja-JP" sz="2800" b="1" dirty="0">
              <a:solidFill>
                <a:srgbClr val="FFFF00"/>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1EFD1066-DEB1-43F0-B192-B39C7AFCF90E}"/>
              </a:ext>
            </a:extLst>
          </p:cNvPr>
          <p:cNvSpPr txBox="1"/>
          <p:nvPr/>
        </p:nvSpPr>
        <p:spPr>
          <a:xfrm>
            <a:off x="3800872" y="3645024"/>
            <a:ext cx="5760640" cy="2677656"/>
          </a:xfrm>
          <a:prstGeom prst="rect">
            <a:avLst/>
          </a:prstGeom>
          <a:solidFill>
            <a:schemeClr val="accent5"/>
          </a:solidFill>
        </p:spPr>
        <p:txBody>
          <a:bodyPr wrap="square" rtlCol="0">
            <a:spAutoFit/>
          </a:bodyPr>
          <a:lstStyle/>
          <a:p>
            <a:pPr marL="457200" indent="-457200">
              <a:buFont typeface="+mj-lt"/>
              <a:buAutoNum type="arabicPeriod"/>
            </a:pPr>
            <a:r>
              <a:rPr kumimoji="1" lang="ja-JP" altLang="en-US" sz="2800" b="1" dirty="0"/>
              <a:t>ログインしたら「</a:t>
            </a:r>
            <a:r>
              <a:rPr lang="en-US" altLang="ja-JP" sz="2800" b="1" dirty="0"/>
              <a:t>/home/t65XYZ</a:t>
            </a:r>
            <a:r>
              <a:rPr kumimoji="1" lang="ja-JP" altLang="en-US" sz="2800" b="1" dirty="0"/>
              <a:t>」に入る</a:t>
            </a:r>
            <a:endParaRPr kumimoji="1" lang="en-US" altLang="ja-JP" sz="2800" b="1" dirty="0"/>
          </a:p>
          <a:p>
            <a:pPr marL="457200" indent="-457200">
              <a:buFont typeface="+mj-lt"/>
              <a:buAutoNum type="arabicPeriod"/>
            </a:pPr>
            <a:r>
              <a:rPr lang="en-US" altLang="ja-JP" sz="2800" b="1" dirty="0"/>
              <a:t>/home</a:t>
            </a:r>
            <a:r>
              <a:rPr lang="ja-JP" altLang="en-US" sz="2800" b="1" dirty="0"/>
              <a:t>は容量が少ないので「</a:t>
            </a:r>
            <a:r>
              <a:rPr lang="en-US" altLang="ja-JP" sz="2800" b="1" dirty="0"/>
              <a:t>/work/gt65/t65XYZ</a:t>
            </a:r>
            <a:r>
              <a:rPr lang="ja-JP" altLang="en-US" sz="2800" b="1" dirty="0"/>
              <a:t>」に移動すること</a:t>
            </a:r>
            <a:endParaRPr lang="en-US" altLang="ja-JP" sz="2800" b="1" dirty="0"/>
          </a:p>
          <a:p>
            <a:pPr marL="457200" indent="-457200">
              <a:buFont typeface="+mj-lt"/>
              <a:buAutoNum type="arabicPeriod"/>
            </a:pPr>
            <a:r>
              <a:rPr kumimoji="1" lang="ja-JP" altLang="en-US" sz="2800" b="1" dirty="0"/>
              <a:t>「</a:t>
            </a:r>
            <a:r>
              <a:rPr kumimoji="1" lang="en-US" altLang="ja-JP" sz="2800" b="1" dirty="0"/>
              <a:t>cd</a:t>
            </a:r>
            <a:r>
              <a:rPr kumimoji="1" lang="ja-JP" altLang="en-US" sz="2800" b="1" dirty="0"/>
              <a:t>」でホームに戻れます</a:t>
            </a:r>
            <a:endParaRPr kumimoji="1" lang="en-US" altLang="ja-JP" sz="2800" b="1" dirty="0"/>
          </a:p>
        </p:txBody>
      </p:sp>
    </p:spTree>
    <p:extLst>
      <p:ext uri="{BB962C8B-B14F-4D97-AF65-F5344CB8AC3E}">
        <p14:creationId xmlns:p14="http://schemas.microsoft.com/office/powerpoint/2010/main" val="42498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4925" y="245941"/>
            <a:ext cx="9906000" cy="633413"/>
          </a:xfrm>
          <a:prstGeom prst="rect">
            <a:avLst/>
          </a:prstGeom>
        </p:spPr>
        <p:txBody>
          <a:bodyPr/>
          <a:lst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tx2"/>
                </a:solidFill>
                <a:latin typeface="Arial" charset="0"/>
                <a:ea typeface="ＭＳ Ｐゴシック" pitchFamily="50" charset="-128"/>
              </a:defRPr>
            </a:lvl5pPr>
            <a:lvl6pPr marL="457200" algn="ctr" rtl="0" fontAlgn="base">
              <a:spcBef>
                <a:spcPct val="0"/>
              </a:spcBef>
              <a:spcAft>
                <a:spcPct val="0"/>
              </a:spcAft>
              <a:defRPr kumimoji="1" sz="4000">
                <a:solidFill>
                  <a:schemeClr val="tx2"/>
                </a:solidFill>
                <a:latin typeface="Arial" charset="0"/>
                <a:ea typeface="ＭＳ Ｐゴシック" pitchFamily="50" charset="-128"/>
              </a:defRPr>
            </a:lvl6pPr>
            <a:lvl7pPr marL="914400" algn="ctr" rtl="0" fontAlgn="base">
              <a:spcBef>
                <a:spcPct val="0"/>
              </a:spcBef>
              <a:spcAft>
                <a:spcPct val="0"/>
              </a:spcAft>
              <a:defRPr kumimoji="1" sz="4000">
                <a:solidFill>
                  <a:schemeClr val="tx2"/>
                </a:solidFill>
                <a:latin typeface="Arial" charset="0"/>
                <a:ea typeface="ＭＳ Ｐゴシック" pitchFamily="50" charset="-128"/>
              </a:defRPr>
            </a:lvl7pPr>
            <a:lvl8pPr marL="1371600" algn="ctr" rtl="0" fontAlgn="base">
              <a:spcBef>
                <a:spcPct val="0"/>
              </a:spcBef>
              <a:spcAft>
                <a:spcPct val="0"/>
              </a:spcAft>
              <a:defRPr kumimoji="1" sz="4000">
                <a:solidFill>
                  <a:schemeClr val="tx2"/>
                </a:solidFill>
                <a:latin typeface="Arial" charset="0"/>
                <a:ea typeface="ＭＳ Ｐゴシック" pitchFamily="50" charset="-128"/>
              </a:defRPr>
            </a:lvl8pPr>
            <a:lvl9pPr marL="1828800" algn="ctr" rtl="0" fontAlgn="base">
              <a:spcBef>
                <a:spcPct val="0"/>
              </a:spcBef>
              <a:spcAft>
                <a:spcPct val="0"/>
              </a:spcAft>
              <a:defRPr kumimoji="1" sz="4000">
                <a:solidFill>
                  <a:schemeClr val="tx2"/>
                </a:solidFill>
                <a:latin typeface="Arial" charset="0"/>
                <a:ea typeface="ＭＳ Ｐゴシック" pitchFamily="50" charset="-128"/>
              </a:defRPr>
            </a:lvl9pPr>
          </a:lstStyle>
          <a:p>
            <a:pPr eaLnBrk="1" hangingPunct="1"/>
            <a:r>
              <a:rPr lang="ja-JP" altLang="en-US" b="1" kern="0" smtClean="0"/>
              <a:t>インストールするべきソフトウェア</a:t>
            </a:r>
            <a:endParaRPr lang="ja-JP" altLang="en-US" b="1" kern="0" dirty="0"/>
          </a:p>
        </p:txBody>
      </p:sp>
      <p:graphicFrame>
        <p:nvGraphicFramePr>
          <p:cNvPr id="5" name="表 2">
            <a:extLst>
              <a:ext uri="{FF2B5EF4-FFF2-40B4-BE49-F238E27FC236}">
                <a16:creationId xmlns:a16="http://schemas.microsoft.com/office/drawing/2014/main" id="{027D7EEC-CAC9-48B0-8B19-992DDAF1196B}"/>
              </a:ext>
            </a:extLst>
          </p:cNvPr>
          <p:cNvGraphicFramePr>
            <a:graphicFrameLocks noGrp="1"/>
          </p:cNvGraphicFramePr>
          <p:nvPr>
            <p:extLst>
              <p:ext uri="{D42A27DB-BD31-4B8C-83A1-F6EECF244321}">
                <p14:modId xmlns:p14="http://schemas.microsoft.com/office/powerpoint/2010/main" val="4266449554"/>
              </p:ext>
            </p:extLst>
          </p:nvPr>
        </p:nvGraphicFramePr>
        <p:xfrm>
          <a:off x="920551" y="980728"/>
          <a:ext cx="8064897" cy="2560320"/>
        </p:xfrm>
        <a:graphic>
          <a:graphicData uri="http://schemas.openxmlformats.org/drawingml/2006/table">
            <a:tbl>
              <a:tblPr firstRow="1" bandRow="1">
                <a:tableStyleId>{073A0DAA-6AF3-43AB-8588-CEC1D06C72B9}</a:tableStyleId>
              </a:tblPr>
              <a:tblGrid>
                <a:gridCol w="2112235">
                  <a:extLst>
                    <a:ext uri="{9D8B030D-6E8A-4147-A177-3AD203B41FA5}">
                      <a16:colId xmlns:a16="http://schemas.microsoft.com/office/drawing/2014/main" val="2496459813"/>
                    </a:ext>
                  </a:extLst>
                </a:gridCol>
                <a:gridCol w="2976331">
                  <a:extLst>
                    <a:ext uri="{9D8B030D-6E8A-4147-A177-3AD203B41FA5}">
                      <a16:colId xmlns:a16="http://schemas.microsoft.com/office/drawing/2014/main" val="2824395981"/>
                    </a:ext>
                  </a:extLst>
                </a:gridCol>
                <a:gridCol w="2976331">
                  <a:extLst>
                    <a:ext uri="{9D8B030D-6E8A-4147-A177-3AD203B41FA5}">
                      <a16:colId xmlns:a16="http://schemas.microsoft.com/office/drawing/2014/main" val="1953139389"/>
                    </a:ext>
                  </a:extLst>
                </a:gridCol>
              </a:tblGrid>
              <a:tr h="370840">
                <a:tc>
                  <a:txBody>
                    <a:bodyPr/>
                    <a:lstStyle/>
                    <a:p>
                      <a:endParaRPr kumimoji="1" lang="ja-JP" altLang="en-US" sz="2400" dirty="0"/>
                    </a:p>
                  </a:txBody>
                  <a:tcPr/>
                </a:tc>
                <a:tc>
                  <a:txBody>
                    <a:bodyPr/>
                    <a:lstStyle/>
                    <a:p>
                      <a:r>
                        <a:rPr kumimoji="1" lang="en-US" altLang="ja-JP" sz="2400" dirty="0"/>
                        <a:t>C</a:t>
                      </a:r>
                      <a:endParaRPr kumimoji="1" lang="ja-JP" altLang="en-US" sz="2400" dirty="0"/>
                    </a:p>
                  </a:txBody>
                  <a:tcPr/>
                </a:tc>
                <a:tc>
                  <a:txBody>
                    <a:bodyPr/>
                    <a:lstStyle/>
                    <a:p>
                      <a:r>
                        <a:rPr kumimoji="1" lang="en-US" altLang="ja-JP" sz="2400" dirty="0"/>
                        <a:t>Fortran</a:t>
                      </a:r>
                      <a:endParaRPr kumimoji="1" lang="ja-JP" altLang="en-US" sz="2400" dirty="0"/>
                    </a:p>
                  </a:txBody>
                  <a:tcPr/>
                </a:tc>
                <a:extLst>
                  <a:ext uri="{0D108BD9-81ED-4DB2-BD59-A6C34878D82A}">
                    <a16:rowId xmlns:a16="http://schemas.microsoft.com/office/drawing/2014/main" val="1226750405"/>
                  </a:ext>
                </a:extLst>
              </a:tr>
              <a:tr h="370840">
                <a:tc>
                  <a:txBody>
                    <a:bodyPr/>
                    <a:lstStyle/>
                    <a:p>
                      <a:r>
                        <a:rPr kumimoji="1" lang="en-US" altLang="ja-JP" sz="2400" dirty="0"/>
                        <a:t>Windows</a:t>
                      </a:r>
                      <a:endParaRPr kumimoji="1" lang="ja-JP"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dirty="0"/>
                        <a:t>Cygwin</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t>または</a:t>
                      </a:r>
                      <a:endParaRPr lang="en-US" altLang="ja-JP"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dirty="0" err="1"/>
                        <a:t>MobaXterm</a:t>
                      </a:r>
                      <a:endParaRPr lang="en-US" altLang="ja-JP"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dirty="0"/>
                        <a:t>Cygwin</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t>または</a:t>
                      </a:r>
                      <a:endParaRPr lang="en-US" altLang="ja-JP"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dirty="0" err="1"/>
                        <a:t>MobaXterm</a:t>
                      </a:r>
                      <a:endParaRPr lang="en-US" altLang="ja-JP" sz="2400" dirty="0"/>
                    </a:p>
                  </a:txBody>
                  <a:tcPr/>
                </a:tc>
                <a:extLst>
                  <a:ext uri="{0D108BD9-81ED-4DB2-BD59-A6C34878D82A}">
                    <a16:rowId xmlns:a16="http://schemas.microsoft.com/office/drawing/2014/main" val="1770235791"/>
                  </a:ext>
                </a:extLst>
              </a:tr>
              <a:tr h="370840">
                <a:tc>
                  <a:txBody>
                    <a:bodyPr/>
                    <a:lstStyle/>
                    <a:p>
                      <a:r>
                        <a:rPr kumimoji="1" lang="en-US" altLang="ja-JP" sz="2400" dirty="0"/>
                        <a:t>Mac</a:t>
                      </a:r>
                      <a:endParaRPr kumimoji="1" lang="ja-JP" altLang="en-US" sz="2400" dirty="0"/>
                    </a:p>
                  </a:txBody>
                  <a:tcPr/>
                </a:tc>
                <a:tc rowSpan="2">
                  <a:txBody>
                    <a:bodyPr/>
                    <a:lstStyle/>
                    <a:p>
                      <a:pPr algn="ctr"/>
                      <a:r>
                        <a:rPr kumimoji="1" lang="en-US" altLang="ja-JP" sz="2400" dirty="0" err="1"/>
                        <a:t>Termina</a:t>
                      </a:r>
                      <a:r>
                        <a:rPr kumimoji="1" lang="ja-JP" altLang="en-US" sz="2400" dirty="0"/>
                        <a:t>が使える環境</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err="1"/>
                        <a:t>Termina</a:t>
                      </a:r>
                      <a:r>
                        <a:rPr kumimoji="1" lang="ja-JP" altLang="en-US" sz="2400" dirty="0"/>
                        <a:t>が使える環境</a:t>
                      </a:r>
                    </a:p>
                  </a:txBody>
                  <a:tcPr/>
                </a:tc>
                <a:extLst>
                  <a:ext uri="{0D108BD9-81ED-4DB2-BD59-A6C34878D82A}">
                    <a16:rowId xmlns:a16="http://schemas.microsoft.com/office/drawing/2014/main" val="588091981"/>
                  </a:ext>
                </a:extLst>
              </a:tr>
              <a:tr h="0">
                <a:tc>
                  <a:txBody>
                    <a:bodyPr/>
                    <a:lstStyle/>
                    <a:p>
                      <a:r>
                        <a:rPr kumimoji="1" lang="en-US" altLang="ja-JP" sz="2400" dirty="0"/>
                        <a:t>Linux</a:t>
                      </a:r>
                      <a:endParaRPr kumimoji="1" lang="ja-JP" altLang="en-US" sz="2400" dirty="0"/>
                    </a:p>
                  </a:txBody>
                  <a:tcPr/>
                </a:tc>
                <a:tc vMerge="1">
                  <a:txBody>
                    <a:bodyPr/>
                    <a:lstStyle/>
                    <a:p>
                      <a:endParaRPr kumimoji="1" lang="ja-JP" altLang="en-US" sz="2400" dirty="0"/>
                    </a:p>
                  </a:txBody>
                  <a:tcPr/>
                </a:tc>
                <a:tc vMerge="1">
                  <a:txBody>
                    <a:bodyPr/>
                    <a:lstStyle/>
                    <a:p>
                      <a:endParaRPr kumimoji="1" lang="ja-JP" altLang="en-US" sz="2400" dirty="0"/>
                    </a:p>
                  </a:txBody>
                  <a:tcPr/>
                </a:tc>
                <a:extLst>
                  <a:ext uri="{0D108BD9-81ED-4DB2-BD59-A6C34878D82A}">
                    <a16:rowId xmlns:a16="http://schemas.microsoft.com/office/drawing/2014/main" val="3897072021"/>
                  </a:ext>
                </a:extLst>
              </a:tr>
            </a:tbl>
          </a:graphicData>
        </a:graphic>
      </p:graphicFrame>
      <p:sp>
        <p:nvSpPr>
          <p:cNvPr id="6" name="Rectangle 3"/>
          <p:cNvSpPr txBox="1">
            <a:spLocks noChangeArrowheads="1"/>
          </p:cNvSpPr>
          <p:nvPr/>
        </p:nvSpPr>
        <p:spPr>
          <a:xfrm>
            <a:off x="76474" y="3713842"/>
            <a:ext cx="9741532" cy="2072759"/>
          </a:xfrm>
          <a:prstGeom prst="rect">
            <a:avLst/>
          </a:prstGeom>
        </p:spPr>
        <p:txBody>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a:lstStyle>
          <a:p>
            <a:pPr eaLnBrk="1" hangingPunct="1">
              <a:lnSpc>
                <a:spcPct val="90000"/>
              </a:lnSpc>
              <a:spcBef>
                <a:spcPts val="300"/>
              </a:spcBef>
            </a:pPr>
            <a:r>
              <a:rPr lang="en-US" altLang="ja-JP" kern="0" smtClean="0"/>
              <a:t>Cygwin</a:t>
            </a:r>
            <a:r>
              <a:rPr lang="ja-JP" altLang="en-US" kern="0" smtClean="0"/>
              <a:t>　</a:t>
            </a:r>
            <a:r>
              <a:rPr lang="en-US" altLang="ja-JP" u="sng" kern="0" smtClean="0">
                <a:hlinkClick r:id="rId2"/>
              </a:rPr>
              <a:t>https://www.cygwin.com/</a:t>
            </a:r>
            <a:r>
              <a:rPr lang="ja-JP" altLang="en-US" u="sng" kern="0" smtClean="0"/>
              <a:t>   </a:t>
            </a:r>
            <a:endParaRPr lang="en-US" altLang="ja-JP" u="sng" kern="0" smtClean="0"/>
          </a:p>
          <a:p>
            <a:pPr eaLnBrk="1" hangingPunct="1">
              <a:lnSpc>
                <a:spcPct val="90000"/>
              </a:lnSpc>
              <a:spcBef>
                <a:spcPts val="300"/>
              </a:spcBef>
            </a:pPr>
            <a:endParaRPr lang="en-US" altLang="ja-JP" u="sng" kern="0" smtClean="0"/>
          </a:p>
          <a:p>
            <a:pPr eaLnBrk="1" hangingPunct="1">
              <a:lnSpc>
                <a:spcPct val="90000"/>
              </a:lnSpc>
              <a:spcBef>
                <a:spcPts val="300"/>
              </a:spcBef>
            </a:pPr>
            <a:r>
              <a:rPr lang="en-US" altLang="ja-JP" kern="0" smtClean="0"/>
              <a:t>MobaXterm</a:t>
            </a:r>
            <a:r>
              <a:rPr lang="ja-JP" altLang="en-US" kern="0" smtClean="0"/>
              <a:t> </a:t>
            </a:r>
            <a:r>
              <a:rPr lang="en-US" altLang="ja-JP" kern="0" smtClean="0"/>
              <a:t>https://mobaxterm.mobatek.net/download-home-edition.html</a:t>
            </a:r>
            <a:r>
              <a:rPr lang="en-US" altLang="ja-JP" u="sng" kern="0" smtClean="0"/>
              <a:t> </a:t>
            </a:r>
            <a:r>
              <a:rPr lang="ja-JP" altLang="en-US" u="sng" kern="0" smtClean="0"/>
              <a:t> </a:t>
            </a:r>
            <a:endParaRPr lang="en-US" altLang="ja-JP" kern="0" dirty="0"/>
          </a:p>
        </p:txBody>
      </p:sp>
    </p:spTree>
    <p:extLst>
      <p:ext uri="{BB962C8B-B14F-4D97-AF65-F5344CB8AC3E}">
        <p14:creationId xmlns:p14="http://schemas.microsoft.com/office/powerpoint/2010/main" val="3915629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kumimoji="1" sz="2900">
                <a:solidFill>
                  <a:schemeClr val="tx1"/>
                </a:solidFill>
                <a:latin typeface="Tw Cen MT" panose="020B0602020104020603" pitchFamily="34" charset="0"/>
                <a:ea typeface="HGPｺﾞｼｯｸE" panose="020B0900000000000000" pitchFamily="50" charset="-128"/>
              </a:defRPr>
            </a:lvl1pPr>
            <a:lvl2pPr marL="742950" indent="-285750">
              <a:spcBef>
                <a:spcPts val="550"/>
              </a:spcBef>
              <a:buClr>
                <a:schemeClr val="accent1"/>
              </a:buClr>
              <a:buSzPct val="70000"/>
              <a:buFont typeface="Wingdings 2" panose="05020102010507070707" pitchFamily="18" charset="2"/>
              <a:buChar char=""/>
              <a:defRPr kumimoji="1" sz="2600">
                <a:solidFill>
                  <a:schemeClr val="tx1"/>
                </a:solidFill>
                <a:latin typeface="Tw Cen MT" panose="020B0602020104020603" pitchFamily="34" charset="0"/>
                <a:ea typeface="HGPｺﾞｼｯｸE" panose="020B0900000000000000" pitchFamily="50" charset="-128"/>
              </a:defRPr>
            </a:lvl2pPr>
            <a:lvl3pPr marL="1143000" indent="-228600">
              <a:spcBef>
                <a:spcPts val="500"/>
              </a:spcBef>
              <a:buClr>
                <a:schemeClr val="accent2"/>
              </a:buClr>
              <a:buSzPct val="75000"/>
              <a:buFont typeface="Wingdings" panose="05000000000000000000" pitchFamily="2" charset="2"/>
              <a:buChar char=""/>
              <a:defRPr kumimoji="1" sz="2300">
                <a:solidFill>
                  <a:schemeClr val="tx1"/>
                </a:solidFill>
                <a:latin typeface="Tw Cen MT" panose="020B0602020104020603" pitchFamily="34" charset="0"/>
                <a:ea typeface="HGPｺﾞｼｯｸE" panose="020B0900000000000000" pitchFamily="50" charset="-128"/>
              </a:defRPr>
            </a:lvl3pPr>
            <a:lvl4pPr marL="1600200" indent="-228600">
              <a:spcBef>
                <a:spcPts val="400"/>
              </a:spcBef>
              <a:buClr>
                <a:srgbClr val="A5AB81"/>
              </a:buClr>
              <a:buSzPct val="7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4pPr>
            <a:lvl5pPr marL="2057400" indent="-228600">
              <a:spcBef>
                <a:spcPts val="400"/>
              </a:spcBef>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9pPr>
          </a:lstStyle>
          <a:p>
            <a:pPr>
              <a:lnSpc>
                <a:spcPct val="80000"/>
              </a:lnSpc>
              <a:spcBef>
                <a:spcPct val="0"/>
              </a:spcBef>
              <a:buClrTx/>
              <a:buSzTx/>
              <a:buFontTx/>
              <a:buNone/>
            </a:pPr>
            <a:fld id="{81DFD2D6-05B5-417D-B82C-57F44F30E92F}" type="slidenum">
              <a:rPr lang="ja-JP" altLang="en-US" sz="1200">
                <a:solidFill>
                  <a:srgbClr val="FFFFFF"/>
                </a:solidFill>
              </a:rPr>
              <a:pPr>
                <a:lnSpc>
                  <a:spcPct val="80000"/>
                </a:lnSpc>
                <a:spcBef>
                  <a:spcPct val="0"/>
                </a:spcBef>
                <a:buClrTx/>
                <a:buSzTx/>
                <a:buFontTx/>
                <a:buNone/>
              </a:pPr>
              <a:t>60</a:t>
            </a:fld>
            <a:endParaRPr lang="ja-JP" altLang="en-US" sz="1200">
              <a:solidFill>
                <a:srgbClr val="FFFFFF"/>
              </a:solidFill>
            </a:endParaRPr>
          </a:p>
        </p:txBody>
      </p:sp>
      <p:sp>
        <p:nvSpPr>
          <p:cNvPr id="3" name="タイトル 2">
            <a:extLst>
              <a:ext uri="{FF2B5EF4-FFF2-40B4-BE49-F238E27FC236}">
                <a16:creationId xmlns:a16="http://schemas.microsoft.com/office/drawing/2014/main" id="{BCC1B667-19F3-415F-96B6-F343734376A3}"/>
              </a:ext>
            </a:extLst>
          </p:cNvPr>
          <p:cNvSpPr>
            <a:spLocks noGrp="1"/>
          </p:cNvSpPr>
          <p:nvPr>
            <p:ph type="title"/>
          </p:nvPr>
        </p:nvSpPr>
        <p:spPr>
          <a:xfrm>
            <a:off x="344488" y="123205"/>
            <a:ext cx="8915400" cy="706090"/>
          </a:xfrm>
        </p:spPr>
        <p:txBody>
          <a:bodyPr/>
          <a:lstStyle/>
          <a:p>
            <a:r>
              <a:rPr kumimoji="1" lang="en-US" altLang="ja-JP" b="1" dirty="0"/>
              <a:t>Copy</a:t>
            </a:r>
            <a:r>
              <a:rPr kumimoji="1" lang="ja-JP" altLang="en-US" b="1" dirty="0"/>
              <a:t>：</a:t>
            </a:r>
            <a:r>
              <a:rPr kumimoji="1" lang="en-US" altLang="ja-JP" b="1" dirty="0"/>
              <a:t>PC to OBCX </a:t>
            </a:r>
            <a:endParaRPr kumimoji="1" lang="ja-JP" altLang="en-US" b="1" dirty="0"/>
          </a:p>
        </p:txBody>
      </p:sp>
      <p:sp>
        <p:nvSpPr>
          <p:cNvPr id="10" name="テキスト ボックス 9">
            <a:extLst>
              <a:ext uri="{FF2B5EF4-FFF2-40B4-BE49-F238E27FC236}">
                <a16:creationId xmlns:a16="http://schemas.microsoft.com/office/drawing/2014/main" id="{1DC11142-75EA-4256-BB4B-AA5F61F57272}"/>
              </a:ext>
            </a:extLst>
          </p:cNvPr>
          <p:cNvSpPr txBox="1"/>
          <p:nvPr/>
        </p:nvSpPr>
        <p:spPr>
          <a:xfrm>
            <a:off x="92552" y="984320"/>
            <a:ext cx="9793088" cy="5478423"/>
          </a:xfrm>
          <a:prstGeom prst="rect">
            <a:avLst/>
          </a:prstGeom>
          <a:solidFill>
            <a:schemeClr val="tx1">
              <a:lumMod val="95000"/>
              <a:lumOff val="5000"/>
            </a:schemeClr>
          </a:solidFill>
        </p:spPr>
        <p:txBody>
          <a:bodyPr wrap="square" rtlCol="0">
            <a:spAutoFit/>
          </a:bodyPr>
          <a:lstStyle/>
          <a:p>
            <a:pPr marL="0" lvl="1" indent="0">
              <a:spcBef>
                <a:spcPts val="600"/>
              </a:spcBef>
              <a:buClr>
                <a:schemeClr val="accent1"/>
              </a:buClr>
              <a:buNone/>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scp</a:t>
            </a:r>
            <a:r>
              <a:rPr lang="en-US" altLang="ja-JP" sz="2000" b="1" dirty="0">
                <a:solidFill>
                  <a:srgbClr val="FFFF00"/>
                </a:solidFill>
                <a:latin typeface="ＭＳ ゴシック" panose="020B0609070205080204" pitchFamily="49" charset="-128"/>
                <a:ea typeface="ＭＳ ゴシック" panose="020B0609070205080204" pitchFamily="49" charset="-128"/>
              </a:rPr>
              <a:t> ./a.dat  t65XYZ@obcx.cc.u-tokyo.ac.jp:</a:t>
            </a:r>
          </a:p>
          <a:p>
            <a:pPr marL="0" lvl="1" indent="0">
              <a:spcBef>
                <a:spcPts val="600"/>
              </a:spcBef>
              <a:buClr>
                <a:schemeClr val="accent1"/>
              </a:buClr>
              <a:buNone/>
            </a:pP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にある「</a:t>
            </a:r>
            <a:r>
              <a:rPr lang="en-US" altLang="ja-JP" sz="2000" dirty="0">
                <a:solidFill>
                  <a:schemeClr val="bg1"/>
                </a:solidFill>
                <a:latin typeface="ＭＳ ゴシック" panose="020B0609070205080204" pitchFamily="49" charset="-128"/>
                <a:ea typeface="ＭＳ ゴシック" panose="020B0609070205080204" pitchFamily="49" charset="-128"/>
              </a:rPr>
              <a:t>a.dat</a:t>
            </a:r>
            <a:r>
              <a:rPr lang="ja-JP" altLang="en-US" sz="2000" dirty="0">
                <a:solidFill>
                  <a:schemeClr val="bg1"/>
                </a:solidFill>
                <a:latin typeface="ＭＳ ゴシック" panose="020B0609070205080204" pitchFamily="49" charset="-128"/>
                <a:ea typeface="ＭＳ ゴシック" panose="020B0609070205080204" pitchFamily="49" charset="-128"/>
              </a:rPr>
              <a:t>」を</a:t>
            </a: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のホームディレクトリ（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/home/t65XYZ</a:t>
            </a:r>
            <a:r>
              <a:rPr lang="ja-JP" altLang="en-US" sz="2000" dirty="0">
                <a:solidFill>
                  <a:schemeClr val="bg1"/>
                </a:solidFill>
                <a:latin typeface="ＭＳ ゴシック" panose="020B0609070205080204" pitchFamily="49" charset="-128"/>
                <a:ea typeface="ＭＳ ゴシック" panose="020B0609070205080204" pitchFamily="49" charset="-128"/>
              </a:rPr>
              <a:t>）の下にコピーする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indent="0">
              <a:spcBef>
                <a:spcPts val="600"/>
              </a:spcBef>
              <a:buClr>
                <a:schemeClr val="accent1"/>
              </a:buClr>
              <a:buNone/>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scp</a:t>
            </a:r>
            <a:r>
              <a:rPr lang="en-US" altLang="ja-JP" sz="2000" b="1" dirty="0">
                <a:solidFill>
                  <a:srgbClr val="FFFF00"/>
                </a:solidFill>
                <a:latin typeface="ＭＳ ゴシック" panose="020B0609070205080204" pitchFamily="49" charset="-128"/>
                <a:ea typeface="ＭＳ ゴシック" panose="020B0609070205080204" pitchFamily="49" charset="-128"/>
              </a:rPr>
              <a:t> ./a.dat  t65XYZ@obcx.cc.u-tokyo.ac.jp:/work/gt65/t65XYZ/test/</a:t>
            </a:r>
          </a:p>
          <a:p>
            <a:pPr marL="0" lvl="1" indent="0">
              <a:spcBef>
                <a:spcPts val="600"/>
              </a:spcBef>
              <a:buClr>
                <a:schemeClr val="accent1"/>
              </a:buClr>
              <a:buNone/>
            </a:pP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にある「</a:t>
            </a:r>
            <a:r>
              <a:rPr lang="en-US" altLang="ja-JP" sz="2000" dirty="0">
                <a:solidFill>
                  <a:schemeClr val="bg1"/>
                </a:solidFill>
                <a:latin typeface="ＭＳ ゴシック" panose="020B0609070205080204" pitchFamily="49" charset="-128"/>
                <a:ea typeface="ＭＳ ゴシック" panose="020B0609070205080204" pitchFamily="49" charset="-128"/>
              </a:rPr>
              <a:t>a.dat</a:t>
            </a:r>
            <a:r>
              <a:rPr lang="ja-JP" altLang="en-US" sz="2000" dirty="0">
                <a:solidFill>
                  <a:schemeClr val="bg1"/>
                </a:solidFill>
                <a:latin typeface="ＭＳ ゴシック" panose="020B0609070205080204" pitchFamily="49" charset="-128"/>
                <a:ea typeface="ＭＳ ゴシック" panose="020B0609070205080204" pitchFamily="49" charset="-128"/>
              </a:rPr>
              <a:t>」を</a:t>
            </a: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上のディレクトリ「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/work/gt65/t65XYZ/test</a:t>
            </a:r>
            <a:r>
              <a:rPr lang="ja-JP" altLang="en-US" sz="2000" dirty="0">
                <a:solidFill>
                  <a:schemeClr val="bg1"/>
                </a:solidFill>
                <a:latin typeface="ＭＳ ゴシック" panose="020B0609070205080204" pitchFamily="49" charset="-128"/>
                <a:ea typeface="ＭＳ ゴシック" panose="020B0609070205080204" pitchFamily="49" charset="-128"/>
              </a:rPr>
              <a:t>」の下にコピーする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indent="0">
              <a:spcBef>
                <a:spcPts val="600"/>
              </a:spcBef>
              <a:buClr>
                <a:schemeClr val="accent1"/>
              </a:buClr>
              <a:buNone/>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scp</a:t>
            </a:r>
            <a:r>
              <a:rPr lang="en-US" altLang="ja-JP" sz="2000" b="1" dirty="0">
                <a:solidFill>
                  <a:srgbClr val="FFFF00"/>
                </a:solidFill>
                <a:latin typeface="ＭＳ ゴシック" panose="020B0609070205080204" pitchFamily="49" charset="-128"/>
                <a:ea typeface="ＭＳ ゴシック" panose="020B0609070205080204" pitchFamily="49" charset="-128"/>
              </a:rPr>
              <a:t> -r ./</a:t>
            </a:r>
            <a:r>
              <a:rPr lang="en-US" altLang="ja-JP" sz="2000" b="1" dirty="0" err="1">
                <a:solidFill>
                  <a:srgbClr val="FFFF00"/>
                </a:solidFill>
                <a:latin typeface="ＭＳ ゴシック" panose="020B0609070205080204" pitchFamily="49" charset="-128"/>
                <a:ea typeface="ＭＳ ゴシック" panose="020B0609070205080204" pitchFamily="49" charset="-128"/>
              </a:rPr>
              <a:t>testL</a:t>
            </a:r>
            <a:r>
              <a:rPr lang="en-US" altLang="ja-JP" sz="2000" b="1" dirty="0">
                <a:solidFill>
                  <a:srgbClr val="FFFF00"/>
                </a:solidFill>
                <a:latin typeface="ＭＳ ゴシック" panose="020B0609070205080204" pitchFamily="49" charset="-128"/>
                <a:ea typeface="ＭＳ ゴシック" panose="020B0609070205080204" pitchFamily="49" charset="-128"/>
              </a:rPr>
              <a:t> t65xyz@obcx.cc.u-tokyo.ac.jp:</a:t>
            </a:r>
          </a:p>
          <a:p>
            <a:pPr marL="0" lvl="1" indent="0">
              <a:spcBef>
                <a:spcPts val="600"/>
              </a:spcBef>
              <a:buClr>
                <a:schemeClr val="accent1"/>
              </a:buClr>
              <a:buNone/>
            </a:pP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下にあるディレクトリ「</a:t>
            </a:r>
            <a:r>
              <a:rPr lang="en-US" altLang="ja-JP" sz="2000" dirty="0" err="1">
                <a:solidFill>
                  <a:schemeClr val="bg1"/>
                </a:solidFill>
                <a:latin typeface="ＭＳ ゴシック" panose="020B0609070205080204" pitchFamily="49" charset="-128"/>
                <a:ea typeface="ＭＳ ゴシック" panose="020B0609070205080204" pitchFamily="49" charset="-128"/>
              </a:rPr>
              <a:t>testL</a:t>
            </a:r>
            <a:r>
              <a:rPr lang="ja-JP" altLang="en-US" sz="2000" dirty="0">
                <a:solidFill>
                  <a:schemeClr val="bg1"/>
                </a:solidFill>
                <a:latin typeface="ＭＳ ゴシック" panose="020B0609070205080204" pitchFamily="49" charset="-128"/>
                <a:ea typeface="ＭＳ ゴシック" panose="020B0609070205080204" pitchFamily="49" charset="-128"/>
              </a:rPr>
              <a:t>」及びその中身を</a:t>
            </a: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のホームディレクトリ（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/home/t65XYZ</a:t>
            </a:r>
            <a:r>
              <a:rPr lang="ja-JP" altLang="en-US" sz="2000" dirty="0">
                <a:solidFill>
                  <a:schemeClr val="bg1"/>
                </a:solidFill>
                <a:latin typeface="ＭＳ ゴシック" panose="020B0609070205080204" pitchFamily="49" charset="-128"/>
                <a:ea typeface="ＭＳ ゴシック" panose="020B0609070205080204" pitchFamily="49" charset="-128"/>
              </a:rPr>
              <a:t>）の下にコピーする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indent="0">
              <a:spcBef>
                <a:spcPts val="600"/>
              </a:spcBef>
              <a:buClr>
                <a:schemeClr val="accent1"/>
              </a:buClr>
              <a:buNone/>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scp</a:t>
            </a:r>
            <a:r>
              <a:rPr lang="en-US" altLang="ja-JP" sz="2000" b="1" dirty="0">
                <a:solidFill>
                  <a:srgbClr val="FFFF00"/>
                </a:solidFill>
                <a:latin typeface="ＭＳ ゴシック" panose="020B0609070205080204" pitchFamily="49" charset="-128"/>
                <a:ea typeface="ＭＳ ゴシック" panose="020B0609070205080204" pitchFamily="49" charset="-128"/>
              </a:rPr>
              <a:t> -r ./</a:t>
            </a:r>
            <a:r>
              <a:rPr lang="en-US" altLang="ja-JP" sz="2000" b="1" dirty="0" err="1">
                <a:solidFill>
                  <a:srgbClr val="FFFF00"/>
                </a:solidFill>
                <a:latin typeface="ＭＳ ゴシック" panose="020B0609070205080204" pitchFamily="49" charset="-128"/>
                <a:ea typeface="ＭＳ ゴシック" panose="020B0609070205080204" pitchFamily="49" charset="-128"/>
              </a:rPr>
              <a:t>testL</a:t>
            </a:r>
            <a:r>
              <a:rPr lang="en-US" altLang="ja-JP" sz="2000" b="1" dirty="0">
                <a:solidFill>
                  <a:srgbClr val="FFFF00"/>
                </a:solidFill>
                <a:latin typeface="ＭＳ ゴシック" panose="020B0609070205080204" pitchFamily="49" charset="-128"/>
                <a:ea typeface="ＭＳ ゴシック" panose="020B0609070205080204" pitchFamily="49" charset="-128"/>
              </a:rPr>
              <a:t> t65xyz@obcx.cc.u-tokyo.ac.jp:/work/gt65/t65XYZ/test</a:t>
            </a:r>
          </a:p>
          <a:p>
            <a:pPr marL="0" lvl="1">
              <a:spcBef>
                <a:spcPts val="600"/>
              </a:spcBef>
              <a:buClr>
                <a:schemeClr val="accent1"/>
              </a:buClr>
            </a:pP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下にあるディレクトリ「</a:t>
            </a:r>
            <a:r>
              <a:rPr lang="en-US" altLang="ja-JP" sz="2000" dirty="0" err="1">
                <a:solidFill>
                  <a:schemeClr val="bg1"/>
                </a:solidFill>
                <a:latin typeface="ＭＳ ゴシック" panose="020B0609070205080204" pitchFamily="49" charset="-128"/>
                <a:ea typeface="ＭＳ ゴシック" panose="020B0609070205080204" pitchFamily="49" charset="-128"/>
              </a:rPr>
              <a:t>testL</a:t>
            </a:r>
            <a:r>
              <a:rPr lang="ja-JP" altLang="en-US" sz="2000" dirty="0">
                <a:solidFill>
                  <a:schemeClr val="bg1"/>
                </a:solidFill>
                <a:latin typeface="ＭＳ ゴシック" panose="020B0609070205080204" pitchFamily="49" charset="-128"/>
                <a:ea typeface="ＭＳ ゴシック" panose="020B0609070205080204" pitchFamily="49" charset="-128"/>
              </a:rPr>
              <a:t>」及びその中身を</a:t>
            </a: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上のディレクトリ「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/work/gt65/t65XYZ/test</a:t>
            </a:r>
            <a:r>
              <a:rPr lang="ja-JP" altLang="en-US" sz="2000" dirty="0">
                <a:solidFill>
                  <a:schemeClr val="bg1"/>
                </a:solidFill>
                <a:latin typeface="ＭＳ ゴシック" panose="020B0609070205080204" pitchFamily="49" charset="-128"/>
                <a:ea typeface="ＭＳ ゴシック" panose="020B0609070205080204" pitchFamily="49" charset="-128"/>
              </a:rPr>
              <a:t>」の下にコピーする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p:txBody>
      </p:sp>
      <p:sp>
        <p:nvSpPr>
          <p:cNvPr id="12" name="スライド番号プレースホルダ 4">
            <a:extLst>
              <a:ext uri="{FF2B5EF4-FFF2-40B4-BE49-F238E27FC236}">
                <a16:creationId xmlns:a16="http://schemas.microsoft.com/office/drawing/2014/main" id="{AA4FD958-BAE4-43ED-98A8-0D7C2F041D2A}"/>
              </a:ext>
            </a:extLst>
          </p:cNvPr>
          <p:cNvSpPr txBox="1">
            <a:spLocks/>
          </p:cNvSpPr>
          <p:nvPr/>
        </p:nvSpPr>
        <p:spPr bwMode="auto">
          <a:xfrm>
            <a:off x="7574240" y="29210"/>
            <a:ext cx="23114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har char="•"/>
              <a:defRPr kumimoji="1" sz="28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20000"/>
              </a:spcBef>
              <a:spcAft>
                <a:spcPct val="0"/>
              </a:spcAft>
              <a:buChar char="–"/>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FontTx/>
              <a:buNone/>
            </a:pPr>
            <a:fld id="{AC9D2915-A7A0-482B-B356-749A0B8245CD}" type="slidenum">
              <a:rPr lang="en-US" altLang="ja-JP" sz="1000" smtClean="0"/>
              <a:pPr>
                <a:spcBef>
                  <a:spcPct val="0"/>
                </a:spcBef>
                <a:buFontTx/>
                <a:buNone/>
              </a:pPr>
              <a:t>60</a:t>
            </a:fld>
            <a:endParaRPr lang="en-US" altLang="ja-JP" sz="1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kumimoji="1" sz="2900">
                <a:solidFill>
                  <a:schemeClr val="tx1"/>
                </a:solidFill>
                <a:latin typeface="Tw Cen MT" panose="020B0602020104020603" pitchFamily="34" charset="0"/>
                <a:ea typeface="HGPｺﾞｼｯｸE" panose="020B0900000000000000" pitchFamily="50" charset="-128"/>
              </a:defRPr>
            </a:lvl1pPr>
            <a:lvl2pPr marL="742950" indent="-285750">
              <a:spcBef>
                <a:spcPts val="550"/>
              </a:spcBef>
              <a:buClr>
                <a:schemeClr val="accent1"/>
              </a:buClr>
              <a:buSzPct val="70000"/>
              <a:buFont typeface="Wingdings 2" panose="05020102010507070707" pitchFamily="18" charset="2"/>
              <a:buChar char=""/>
              <a:defRPr kumimoji="1" sz="2600">
                <a:solidFill>
                  <a:schemeClr val="tx1"/>
                </a:solidFill>
                <a:latin typeface="Tw Cen MT" panose="020B0602020104020603" pitchFamily="34" charset="0"/>
                <a:ea typeface="HGPｺﾞｼｯｸE" panose="020B0900000000000000" pitchFamily="50" charset="-128"/>
              </a:defRPr>
            </a:lvl2pPr>
            <a:lvl3pPr marL="1143000" indent="-228600">
              <a:spcBef>
                <a:spcPts val="500"/>
              </a:spcBef>
              <a:buClr>
                <a:schemeClr val="accent2"/>
              </a:buClr>
              <a:buSzPct val="75000"/>
              <a:buFont typeface="Wingdings" panose="05000000000000000000" pitchFamily="2" charset="2"/>
              <a:buChar char=""/>
              <a:defRPr kumimoji="1" sz="2300">
                <a:solidFill>
                  <a:schemeClr val="tx1"/>
                </a:solidFill>
                <a:latin typeface="Tw Cen MT" panose="020B0602020104020603" pitchFamily="34" charset="0"/>
                <a:ea typeface="HGPｺﾞｼｯｸE" panose="020B0900000000000000" pitchFamily="50" charset="-128"/>
              </a:defRPr>
            </a:lvl3pPr>
            <a:lvl4pPr marL="1600200" indent="-228600">
              <a:spcBef>
                <a:spcPts val="400"/>
              </a:spcBef>
              <a:buClr>
                <a:srgbClr val="A5AB81"/>
              </a:buClr>
              <a:buSzPct val="7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4pPr>
            <a:lvl5pPr marL="2057400" indent="-228600">
              <a:spcBef>
                <a:spcPts val="400"/>
              </a:spcBef>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kumimoji="1" sz="2000">
                <a:solidFill>
                  <a:schemeClr val="tx1"/>
                </a:solidFill>
                <a:latin typeface="Tw Cen MT" panose="020B0602020104020603" pitchFamily="34" charset="0"/>
                <a:ea typeface="HGPｺﾞｼｯｸE" panose="020B0900000000000000" pitchFamily="50" charset="-128"/>
              </a:defRPr>
            </a:lvl9pPr>
          </a:lstStyle>
          <a:p>
            <a:pPr>
              <a:lnSpc>
                <a:spcPct val="80000"/>
              </a:lnSpc>
              <a:spcBef>
                <a:spcPct val="0"/>
              </a:spcBef>
              <a:buClrTx/>
              <a:buSzTx/>
              <a:buFontTx/>
              <a:buNone/>
            </a:pPr>
            <a:fld id="{81DFD2D6-05B5-417D-B82C-57F44F30E92F}" type="slidenum">
              <a:rPr lang="ja-JP" altLang="en-US" sz="1200">
                <a:solidFill>
                  <a:srgbClr val="FFFFFF"/>
                </a:solidFill>
              </a:rPr>
              <a:pPr>
                <a:lnSpc>
                  <a:spcPct val="80000"/>
                </a:lnSpc>
                <a:spcBef>
                  <a:spcPct val="0"/>
                </a:spcBef>
                <a:buClrTx/>
                <a:buSzTx/>
                <a:buFontTx/>
                <a:buNone/>
              </a:pPr>
              <a:t>61</a:t>
            </a:fld>
            <a:endParaRPr lang="ja-JP" altLang="en-US" sz="1200">
              <a:solidFill>
                <a:srgbClr val="FFFFFF"/>
              </a:solidFill>
            </a:endParaRPr>
          </a:p>
        </p:txBody>
      </p:sp>
      <p:sp>
        <p:nvSpPr>
          <p:cNvPr id="3" name="タイトル 2">
            <a:extLst>
              <a:ext uri="{FF2B5EF4-FFF2-40B4-BE49-F238E27FC236}">
                <a16:creationId xmlns:a16="http://schemas.microsoft.com/office/drawing/2014/main" id="{BCC1B667-19F3-415F-96B6-F343734376A3}"/>
              </a:ext>
            </a:extLst>
          </p:cNvPr>
          <p:cNvSpPr>
            <a:spLocks noGrp="1"/>
          </p:cNvSpPr>
          <p:nvPr>
            <p:ph type="title"/>
          </p:nvPr>
        </p:nvSpPr>
        <p:spPr>
          <a:xfrm>
            <a:off x="344488" y="123205"/>
            <a:ext cx="8915400" cy="706090"/>
          </a:xfrm>
        </p:spPr>
        <p:txBody>
          <a:bodyPr/>
          <a:lstStyle/>
          <a:p>
            <a:r>
              <a:rPr kumimoji="1" lang="en-US" altLang="ja-JP" b="1" dirty="0"/>
              <a:t>Copy</a:t>
            </a:r>
            <a:r>
              <a:rPr kumimoji="1" lang="ja-JP" altLang="en-US" b="1" dirty="0"/>
              <a:t>：</a:t>
            </a:r>
            <a:r>
              <a:rPr kumimoji="1" lang="en-US" altLang="ja-JP" b="1" dirty="0"/>
              <a:t>OBCX to PC </a:t>
            </a:r>
            <a:endParaRPr kumimoji="1" lang="ja-JP" altLang="en-US" b="1" dirty="0"/>
          </a:p>
        </p:txBody>
      </p:sp>
      <p:sp>
        <p:nvSpPr>
          <p:cNvPr id="10" name="テキスト ボックス 9">
            <a:extLst>
              <a:ext uri="{FF2B5EF4-FFF2-40B4-BE49-F238E27FC236}">
                <a16:creationId xmlns:a16="http://schemas.microsoft.com/office/drawing/2014/main" id="{1DC11142-75EA-4256-BB4B-AA5F61F57272}"/>
              </a:ext>
            </a:extLst>
          </p:cNvPr>
          <p:cNvSpPr txBox="1"/>
          <p:nvPr/>
        </p:nvSpPr>
        <p:spPr>
          <a:xfrm>
            <a:off x="92552" y="984320"/>
            <a:ext cx="9793088" cy="5786199"/>
          </a:xfrm>
          <a:prstGeom prst="rect">
            <a:avLst/>
          </a:prstGeom>
          <a:solidFill>
            <a:schemeClr val="tx1">
              <a:lumMod val="95000"/>
              <a:lumOff val="5000"/>
            </a:schemeClr>
          </a:solidFill>
        </p:spPr>
        <p:txBody>
          <a:bodyPr wrap="square" rtlCol="0">
            <a:spAutoFit/>
          </a:bodyPr>
          <a:lstStyle/>
          <a:p>
            <a:pPr marL="0" lvl="1" indent="0">
              <a:spcBef>
                <a:spcPts val="600"/>
              </a:spcBef>
              <a:buClr>
                <a:schemeClr val="accent1"/>
              </a:buClr>
              <a:buNone/>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scp</a:t>
            </a:r>
            <a:r>
              <a:rPr lang="en-US" altLang="ja-JP" sz="2000" b="1" dirty="0">
                <a:solidFill>
                  <a:srgbClr val="FFFF00"/>
                </a:solidFill>
                <a:latin typeface="ＭＳ ゴシック" panose="020B0609070205080204" pitchFamily="49" charset="-128"/>
                <a:ea typeface="ＭＳ ゴシック" panose="020B0609070205080204" pitchFamily="49" charset="-128"/>
              </a:rPr>
              <a:t> t65XYZ@obcx.cc.u-tokyo.ac.jp:~/a.dat ./</a:t>
            </a:r>
          </a:p>
          <a:p>
            <a:pPr marL="0" lvl="1">
              <a:spcBef>
                <a:spcPts val="600"/>
              </a:spcBef>
              <a:buClr>
                <a:schemeClr val="accent1"/>
              </a:buClr>
            </a:pP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のホームディレクトリ（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/home/t65XYZ</a:t>
            </a:r>
            <a:r>
              <a:rPr lang="ja-JP" altLang="en-US" sz="2000" dirty="0">
                <a:solidFill>
                  <a:schemeClr val="bg1"/>
                </a:solidFill>
                <a:latin typeface="ＭＳ ゴシック" panose="020B0609070205080204" pitchFamily="49" charset="-128"/>
                <a:ea typeface="ＭＳ ゴシック" panose="020B0609070205080204" pitchFamily="49" charset="-128"/>
              </a:rPr>
              <a:t>）下にある「</a:t>
            </a:r>
            <a:r>
              <a:rPr lang="en-US" altLang="ja-JP" sz="2000" dirty="0">
                <a:solidFill>
                  <a:schemeClr val="bg1"/>
                </a:solidFill>
                <a:latin typeface="ＭＳ ゴシック" panose="020B0609070205080204" pitchFamily="49" charset="-128"/>
                <a:ea typeface="ＭＳ ゴシック" panose="020B0609070205080204" pitchFamily="49" charset="-128"/>
              </a:rPr>
              <a:t>a.dat</a:t>
            </a:r>
            <a:r>
              <a:rPr lang="ja-JP" altLang="en-US" sz="2000" dirty="0">
                <a:solidFill>
                  <a:schemeClr val="bg1"/>
                </a:solidFill>
                <a:latin typeface="ＭＳ ゴシック" panose="020B0609070205080204" pitchFamily="49" charset="-128"/>
                <a:ea typeface="ＭＳ ゴシック" panose="020B0609070205080204" pitchFamily="49" charset="-128"/>
              </a:rPr>
              <a:t>」を，</a:t>
            </a: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下にコピーする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indent="0">
              <a:spcBef>
                <a:spcPts val="600"/>
              </a:spcBef>
              <a:buClr>
                <a:schemeClr val="accent1"/>
              </a:buClr>
              <a:buNone/>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r>
              <a:rPr lang="en-US" altLang="ja-JP" sz="2000" b="1" dirty="0">
                <a:solidFill>
                  <a:srgbClr val="FFFF00"/>
                </a:solidFill>
                <a:latin typeface="ＭＳ ゴシック" panose="020B0609070205080204" pitchFamily="49" charset="-128"/>
                <a:ea typeface="ＭＳ ゴシック" panose="020B0609070205080204" pitchFamily="49" charset="-128"/>
              </a:rPr>
              <a:t>$ </a:t>
            </a:r>
            <a:r>
              <a:rPr lang="en-US" altLang="ja-JP" sz="2000" b="1" dirty="0" err="1">
                <a:solidFill>
                  <a:srgbClr val="FFFF00"/>
                </a:solidFill>
                <a:latin typeface="ＭＳ ゴシック" panose="020B0609070205080204" pitchFamily="49" charset="-128"/>
                <a:ea typeface="ＭＳ ゴシック" panose="020B0609070205080204" pitchFamily="49" charset="-128"/>
              </a:rPr>
              <a:t>scp</a:t>
            </a:r>
            <a:r>
              <a:rPr lang="en-US" altLang="ja-JP" sz="2000" b="1" dirty="0">
                <a:solidFill>
                  <a:srgbClr val="FFFF00"/>
                </a:solidFill>
                <a:latin typeface="ＭＳ ゴシック" panose="020B0609070205080204" pitchFamily="49" charset="-128"/>
                <a:ea typeface="ＭＳ ゴシック" panose="020B0609070205080204" pitchFamily="49" charset="-128"/>
              </a:rPr>
              <a:t> t65XYZ@obcx.cc.u-tokyo.ac.jp:/work/gt65/t65XYZ/test/a.dat ./</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上のディレクトリ「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/work/gt65/t65XYZ/test/</a:t>
            </a:r>
            <a:r>
              <a:rPr lang="ja-JP" altLang="en-US" sz="2000" dirty="0">
                <a:solidFill>
                  <a:schemeClr val="bg1"/>
                </a:solidFill>
                <a:latin typeface="ＭＳ ゴシック" panose="020B0609070205080204" pitchFamily="49" charset="-128"/>
                <a:ea typeface="ＭＳ ゴシック" panose="020B0609070205080204" pitchFamily="49" charset="-128"/>
              </a:rPr>
              <a:t>」下にある「</a:t>
            </a:r>
            <a:r>
              <a:rPr lang="en-US" altLang="ja-JP" sz="2000" dirty="0">
                <a:solidFill>
                  <a:schemeClr val="bg1"/>
                </a:solidFill>
                <a:latin typeface="ＭＳ ゴシック" panose="020B0609070205080204" pitchFamily="49" charset="-128"/>
                <a:ea typeface="ＭＳ ゴシック" panose="020B0609070205080204" pitchFamily="49" charset="-128"/>
              </a:rPr>
              <a:t>a.dat</a:t>
            </a:r>
            <a:r>
              <a:rPr lang="ja-JP" altLang="en-US" sz="2000" dirty="0">
                <a:solidFill>
                  <a:schemeClr val="bg1"/>
                </a:solidFill>
                <a:latin typeface="ＭＳ ゴシック" panose="020B0609070205080204" pitchFamily="49" charset="-128"/>
                <a:ea typeface="ＭＳ ゴシック" panose="020B0609070205080204" pitchFamily="49" charset="-128"/>
              </a:rPr>
              <a:t>」を</a:t>
            </a: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r>
              <a:rPr lang="pt-BR" altLang="ja-JP" sz="2000" b="1" dirty="0">
                <a:solidFill>
                  <a:srgbClr val="FFFF00"/>
                </a:solidFill>
                <a:latin typeface="ＭＳ ゴシック" panose="020B0609070205080204" pitchFamily="49" charset="-128"/>
                <a:ea typeface="ＭＳ ゴシック" panose="020B0609070205080204" pitchFamily="49" charset="-128"/>
              </a:rPr>
              <a:t>$ scp -r t65XYZ@obcx.cc.u-tokyo.ac.jp:~/L1 ./</a:t>
            </a:r>
          </a:p>
          <a:p>
            <a:pPr marL="0" lvl="1">
              <a:spcBef>
                <a:spcPts val="600"/>
              </a:spcBef>
              <a:buClr>
                <a:schemeClr val="accent1"/>
              </a:buClr>
            </a:pP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のホームディレクトリ（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/home/t65XYZ</a:t>
            </a:r>
            <a:r>
              <a:rPr lang="ja-JP" altLang="en-US" sz="2000" dirty="0">
                <a:solidFill>
                  <a:schemeClr val="bg1"/>
                </a:solidFill>
                <a:latin typeface="ＭＳ ゴシック" panose="020B0609070205080204" pitchFamily="49" charset="-128"/>
                <a:ea typeface="ＭＳ ゴシック" panose="020B0609070205080204" pitchFamily="49" charset="-128"/>
              </a:rPr>
              <a:t>）下にあるディレクトリ「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/home/t65XYZ/L1</a:t>
            </a:r>
            <a:r>
              <a:rPr lang="ja-JP" altLang="en-US" sz="2000" dirty="0">
                <a:solidFill>
                  <a:schemeClr val="bg1"/>
                </a:solidFill>
                <a:latin typeface="ＭＳ ゴシック" panose="020B0609070205080204" pitchFamily="49" charset="-128"/>
                <a:ea typeface="ＭＳ ゴシック" panose="020B0609070205080204" pitchFamily="49" charset="-128"/>
              </a:rPr>
              <a:t>」とその中身を，</a:t>
            </a: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にあるディレクトリ「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L1</a:t>
            </a:r>
            <a:r>
              <a:rPr lang="ja-JP" altLang="en-US" sz="2000" dirty="0">
                <a:solidFill>
                  <a:schemeClr val="bg1"/>
                </a:solidFill>
                <a:latin typeface="ＭＳ ゴシック" panose="020B0609070205080204" pitchFamily="49" charset="-128"/>
                <a:ea typeface="ＭＳ ゴシック" panose="020B0609070205080204" pitchFamily="49" charset="-128"/>
              </a:rPr>
              <a:t>」にコピーする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indent="0">
              <a:spcBef>
                <a:spcPts val="600"/>
              </a:spcBef>
              <a:buClr>
                <a:schemeClr val="accent1"/>
              </a:buClr>
              <a:buNone/>
            </a:pPr>
            <a:endParaRPr lang="en-US" altLang="ja-JP" sz="2000" dirty="0">
              <a:solidFill>
                <a:schemeClr val="bg1"/>
              </a:solidFill>
              <a:latin typeface="ＭＳ ゴシック" panose="020B0609070205080204" pitchFamily="49" charset="-128"/>
              <a:ea typeface="ＭＳ ゴシック" panose="020B0609070205080204" pitchFamily="49" charset="-128"/>
            </a:endParaRPr>
          </a:p>
          <a:p>
            <a:pPr marL="0" lvl="1">
              <a:spcBef>
                <a:spcPts val="600"/>
              </a:spcBef>
              <a:buClr>
                <a:schemeClr val="accent1"/>
              </a:buClr>
            </a:pPr>
            <a:r>
              <a:rPr lang="pt-BR" altLang="ja-JP" sz="2000" b="1" dirty="0">
                <a:solidFill>
                  <a:srgbClr val="FFFF00"/>
                </a:solidFill>
                <a:latin typeface="ＭＳ ゴシック" panose="020B0609070205080204" pitchFamily="49" charset="-128"/>
                <a:ea typeface="ＭＳ ゴシック" panose="020B0609070205080204" pitchFamily="49" charset="-128"/>
              </a:rPr>
              <a:t>$ scp -r t65XYZ@obcx.cc.u-tokyo.ac.jp:/work/gt65/t65XYZ/test/L1 ./</a:t>
            </a:r>
          </a:p>
          <a:p>
            <a:pPr marL="0" lvl="1">
              <a:spcBef>
                <a:spcPts val="600"/>
              </a:spcBef>
              <a:buClr>
                <a:schemeClr val="accent1"/>
              </a:buClr>
            </a:pPr>
            <a:r>
              <a:rPr lang="en-US" altLang="ja-JP" sz="2000" dirty="0">
                <a:solidFill>
                  <a:schemeClr val="bg1"/>
                </a:solidFill>
                <a:latin typeface="ＭＳ ゴシック" panose="020B0609070205080204" pitchFamily="49" charset="-128"/>
                <a:ea typeface="ＭＳ ゴシック" panose="020B0609070205080204" pitchFamily="49" charset="-128"/>
              </a:rPr>
              <a:t>OBCX</a:t>
            </a:r>
            <a:r>
              <a:rPr lang="ja-JP" altLang="en-US" sz="2000" dirty="0">
                <a:solidFill>
                  <a:schemeClr val="bg1"/>
                </a:solidFill>
                <a:latin typeface="ＭＳ ゴシック" panose="020B0609070205080204" pitchFamily="49" charset="-128"/>
                <a:ea typeface="ＭＳ ゴシック" panose="020B0609070205080204" pitchFamily="49" charset="-128"/>
              </a:rPr>
              <a:t>上のディレクトリ「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/work/gt65/t65XYZ/test/L1</a:t>
            </a:r>
            <a:r>
              <a:rPr lang="ja-JP" altLang="en-US" sz="2000" dirty="0">
                <a:solidFill>
                  <a:schemeClr val="bg1"/>
                </a:solidFill>
                <a:latin typeface="ＭＳ ゴシック" panose="020B0609070205080204" pitchFamily="49" charset="-128"/>
                <a:ea typeface="ＭＳ ゴシック" panose="020B0609070205080204" pitchFamily="49" charset="-128"/>
              </a:rPr>
              <a:t>」とその中身を</a:t>
            </a:r>
            <a:r>
              <a:rPr lang="en-US" altLang="ja-JP" sz="2000" dirty="0">
                <a:solidFill>
                  <a:schemeClr val="bg1"/>
                </a:solidFill>
                <a:latin typeface="ＭＳ ゴシック" panose="020B0609070205080204" pitchFamily="49" charset="-128"/>
                <a:ea typeface="ＭＳ ゴシック" panose="020B0609070205080204" pitchFamily="49" charset="-128"/>
              </a:rPr>
              <a:t>PC</a:t>
            </a:r>
            <a:r>
              <a:rPr lang="ja-JP" altLang="en-US" sz="2000" dirty="0">
                <a:solidFill>
                  <a:schemeClr val="bg1"/>
                </a:solidFill>
                <a:latin typeface="ＭＳ ゴシック" panose="020B0609070205080204" pitchFamily="49" charset="-128"/>
                <a:ea typeface="ＭＳ ゴシック" panose="020B0609070205080204" pitchFamily="49" charset="-128"/>
              </a:rPr>
              <a:t>上の</a:t>
            </a:r>
            <a:r>
              <a:rPr lang="en-US" altLang="ja-JP" sz="2000" dirty="0">
                <a:solidFill>
                  <a:schemeClr val="bg1"/>
                </a:solidFill>
                <a:latin typeface="ＭＳ ゴシック" panose="020B0609070205080204" pitchFamily="49" charset="-128"/>
                <a:ea typeface="ＭＳ ゴシック" panose="020B0609070205080204" pitchFamily="49" charset="-128"/>
              </a:rPr>
              <a:t>Current Directory</a:t>
            </a:r>
            <a:r>
              <a:rPr lang="ja-JP" altLang="en-US" sz="2000" dirty="0">
                <a:solidFill>
                  <a:schemeClr val="bg1"/>
                </a:solidFill>
                <a:latin typeface="ＭＳ ゴシック" panose="020B0609070205080204" pitchFamily="49" charset="-128"/>
                <a:ea typeface="ＭＳ ゴシック" panose="020B0609070205080204" pitchFamily="49" charset="-128"/>
              </a:rPr>
              <a:t>下にあるディレクトリ「</a:t>
            </a:r>
            <a:r>
              <a:rPr lang="en-US" altLang="ja-JP" sz="2000" dirty="0">
                <a:solidFill>
                  <a:schemeClr val="bg1"/>
                </a:solidFill>
                <a:latin typeface="ＭＳ ゴシック" panose="020B0609070205080204" pitchFamily="49" charset="-128"/>
                <a:ea typeface="ＭＳ ゴシック" panose="020B0609070205080204" pitchFamily="49" charset="-128"/>
              </a:rPr>
              <a:t>L1</a:t>
            </a:r>
            <a:r>
              <a:rPr lang="ja-JP" altLang="en-US" sz="2000" dirty="0">
                <a:solidFill>
                  <a:schemeClr val="bg1"/>
                </a:solidFill>
                <a:latin typeface="ＭＳ ゴシック" panose="020B0609070205080204" pitchFamily="49" charset="-128"/>
                <a:ea typeface="ＭＳ ゴシック" panose="020B0609070205080204" pitchFamily="49" charset="-128"/>
              </a:rPr>
              <a:t>」にコピーする</a:t>
            </a:r>
            <a:endParaRPr lang="en-US" altLang="ja-JP" sz="2000" dirty="0">
              <a:solidFill>
                <a:schemeClr val="bg1"/>
              </a:solidFill>
              <a:latin typeface="ＭＳ ゴシック" panose="020B0609070205080204" pitchFamily="49" charset="-128"/>
              <a:ea typeface="ＭＳ ゴシック" panose="020B0609070205080204" pitchFamily="49" charset="-128"/>
            </a:endParaRPr>
          </a:p>
        </p:txBody>
      </p:sp>
      <p:sp>
        <p:nvSpPr>
          <p:cNvPr id="5" name="スライド番号プレースホルダ 4">
            <a:extLst>
              <a:ext uri="{FF2B5EF4-FFF2-40B4-BE49-F238E27FC236}">
                <a16:creationId xmlns:a16="http://schemas.microsoft.com/office/drawing/2014/main" id="{1424F149-FB61-46B1-953D-386554F79157}"/>
              </a:ext>
            </a:extLst>
          </p:cNvPr>
          <p:cNvSpPr txBox="1">
            <a:spLocks/>
          </p:cNvSpPr>
          <p:nvPr/>
        </p:nvSpPr>
        <p:spPr bwMode="auto">
          <a:xfrm>
            <a:off x="7594600" y="77513"/>
            <a:ext cx="23114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har char="•"/>
              <a:defRPr kumimoji="1" sz="28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20000"/>
              </a:spcBef>
              <a:spcAft>
                <a:spcPct val="0"/>
              </a:spcAft>
              <a:buChar char="–"/>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Char char="»"/>
              <a:defRPr kumimoji="1"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FontTx/>
              <a:buNone/>
            </a:pPr>
            <a:fld id="{AC9D2915-A7A0-482B-B356-749A0B8245CD}" type="slidenum">
              <a:rPr lang="en-US" altLang="ja-JP" sz="1000" smtClean="0"/>
              <a:pPr>
                <a:spcBef>
                  <a:spcPct val="0"/>
                </a:spcBef>
                <a:buFontTx/>
                <a:buNone/>
              </a:pPr>
              <a:t>61</a:t>
            </a:fld>
            <a:endParaRPr lang="en-US" altLang="ja-JP" sz="1000"/>
          </a:p>
        </p:txBody>
      </p:sp>
    </p:spTree>
    <p:extLst>
      <p:ext uri="{BB962C8B-B14F-4D97-AF65-F5344CB8AC3E}">
        <p14:creationId xmlns:p14="http://schemas.microsoft.com/office/powerpoint/2010/main" val="4209318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16210"/>
            <a:ext cx="9940926" cy="720079"/>
          </a:xfrm>
        </p:spPr>
        <p:txBody>
          <a:bodyPr/>
          <a:lstStyle/>
          <a:p>
            <a:pPr eaLnBrk="1" hangingPunct="1"/>
            <a:r>
              <a:rPr lang="ja-JP" altLang="en-US" b="1" dirty="0"/>
              <a:t>ポータルサイトでのマニュアル等閲覧（</a:t>
            </a:r>
            <a:r>
              <a:rPr lang="en-US" altLang="ja-JP" b="1" dirty="0"/>
              <a:t>1/2</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62</a:t>
            </a:fld>
            <a:endParaRPr lang="en-US" altLang="ja-JP" sz="1000" dirty="0"/>
          </a:p>
        </p:txBody>
      </p:sp>
      <p:pic>
        <p:nvPicPr>
          <p:cNvPr id="7" name="図 6" descr="パソコンの画面&#10;&#10;自動的に生成された説明">
            <a:extLst>
              <a:ext uri="{FF2B5EF4-FFF2-40B4-BE49-F238E27FC236}">
                <a16:creationId xmlns:a16="http://schemas.microsoft.com/office/drawing/2014/main" id="{94FE92BE-6974-40B1-A899-E9A6CFE90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 y="908720"/>
            <a:ext cx="9906000" cy="5572125"/>
          </a:xfrm>
          <a:prstGeom prst="rect">
            <a:avLst/>
          </a:prstGeom>
        </p:spPr>
      </p:pic>
      <p:cxnSp>
        <p:nvCxnSpPr>
          <p:cNvPr id="8" name="直線矢印コネクタ 7">
            <a:extLst>
              <a:ext uri="{FF2B5EF4-FFF2-40B4-BE49-F238E27FC236}">
                <a16:creationId xmlns:a16="http://schemas.microsoft.com/office/drawing/2014/main" id="{3F5EAB01-546B-4FBA-8DB0-480EC63289F8}"/>
              </a:ext>
            </a:extLst>
          </p:cNvPr>
          <p:cNvCxnSpPr>
            <a:cxnSpLocks/>
          </p:cNvCxnSpPr>
          <p:nvPr/>
        </p:nvCxnSpPr>
        <p:spPr>
          <a:xfrm flipH="1" flipV="1">
            <a:off x="1064568" y="3501008"/>
            <a:ext cx="504056" cy="51531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2EB7286-2653-44C9-A43B-85B9703B716D}"/>
              </a:ext>
            </a:extLst>
          </p:cNvPr>
          <p:cNvCxnSpPr>
            <a:cxnSpLocks/>
          </p:cNvCxnSpPr>
          <p:nvPr/>
        </p:nvCxnSpPr>
        <p:spPr>
          <a:xfrm flipH="1" flipV="1">
            <a:off x="4304928" y="4437112"/>
            <a:ext cx="504056" cy="51531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75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463" y="188640"/>
            <a:ext cx="9940926" cy="720079"/>
          </a:xfrm>
        </p:spPr>
        <p:txBody>
          <a:bodyPr/>
          <a:lstStyle/>
          <a:p>
            <a:pPr eaLnBrk="1" hangingPunct="1"/>
            <a:r>
              <a:rPr lang="ja-JP" altLang="en-US" b="1" dirty="0"/>
              <a:t>ポータルサイトでのマニュアル等閲覧（</a:t>
            </a:r>
            <a:r>
              <a:rPr lang="en-US" altLang="ja-JP" b="1" dirty="0"/>
              <a:t>2/2</a:t>
            </a:r>
            <a:r>
              <a:rPr lang="ja-JP" altLang="en-US" b="1" dirty="0"/>
              <a:t>）</a:t>
            </a: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63</a:t>
            </a:fld>
            <a:endParaRPr lang="en-US" altLang="ja-JP" sz="1000" dirty="0"/>
          </a:p>
        </p:txBody>
      </p:sp>
      <p:pic>
        <p:nvPicPr>
          <p:cNvPr id="5" name="図 4" descr="コンピューターのスクリーンショット&#10;&#10;自動的に生成された説明">
            <a:extLst>
              <a:ext uri="{FF2B5EF4-FFF2-40B4-BE49-F238E27FC236}">
                <a16:creationId xmlns:a16="http://schemas.microsoft.com/office/drawing/2014/main" id="{B79BE881-C596-4C15-91FD-EC3137F84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2" y="960434"/>
            <a:ext cx="9906000" cy="5572125"/>
          </a:xfrm>
          <a:prstGeom prst="rect">
            <a:avLst/>
          </a:prstGeom>
        </p:spPr>
      </p:pic>
      <p:cxnSp>
        <p:nvCxnSpPr>
          <p:cNvPr id="26" name="直線矢印コネクタ 25">
            <a:extLst>
              <a:ext uri="{FF2B5EF4-FFF2-40B4-BE49-F238E27FC236}">
                <a16:creationId xmlns:a16="http://schemas.microsoft.com/office/drawing/2014/main" id="{F9B23D8D-9C3C-456E-B571-F3C3A3E9676E}"/>
              </a:ext>
            </a:extLst>
          </p:cNvPr>
          <p:cNvCxnSpPr>
            <a:cxnSpLocks/>
          </p:cNvCxnSpPr>
          <p:nvPr/>
        </p:nvCxnSpPr>
        <p:spPr>
          <a:xfrm flipH="1" flipV="1">
            <a:off x="1064568" y="3501008"/>
            <a:ext cx="504056" cy="515312"/>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991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1271973"/>
            <a:ext cx="9144000" cy="623415"/>
          </a:xfrm>
        </p:spPr>
        <p:txBody>
          <a:bodyPr/>
          <a:lstStyle/>
          <a:p>
            <a:pPr eaLnBrk="1" hangingPunct="1"/>
            <a:r>
              <a:rPr lang="ja-JP" altLang="en-US" b="1" dirty="0"/>
              <a:t>質問等は中島まで</a:t>
            </a:r>
            <a:r>
              <a:rPr lang="en-US" altLang="ja-JP" b="1" dirty="0"/>
              <a:t/>
            </a:r>
            <a:br>
              <a:rPr lang="en-US" altLang="ja-JP" b="1" dirty="0"/>
            </a:br>
            <a:r>
              <a:rPr lang="ja-JP" altLang="en-US" b="1" dirty="0"/>
              <a:t>相談窓口には連絡しないでください！</a:t>
            </a:r>
            <a:endParaRPr lang="ja-JP" altLang="en-US" sz="2800" dirty="0"/>
          </a:p>
        </p:txBody>
      </p:sp>
      <p:sp>
        <p:nvSpPr>
          <p:cNvPr id="47108" name="スライド番号プレースホルダー 1"/>
          <p:cNvSpPr>
            <a:spLocks noGrp="1"/>
          </p:cNvSpPr>
          <p:nvPr>
            <p:ph type="sldNum" sz="quarter" idx="12"/>
          </p:nvPr>
        </p:nvSpPr>
        <p:spPr>
          <a:xfrm>
            <a:off x="7662863" y="14900"/>
            <a:ext cx="2243137"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8F78161-D9B5-4B48-A79C-0387E7C18CDF}" type="slidenum">
              <a:rPr lang="ja-JP" altLang="en-US" sz="1000">
                <a:solidFill>
                  <a:srgbClr val="000000"/>
                </a:solidFill>
              </a:rPr>
              <a:pPr>
                <a:spcBef>
                  <a:spcPct val="0"/>
                </a:spcBef>
                <a:buFontTx/>
                <a:buNone/>
              </a:pPr>
              <a:t>64</a:t>
            </a:fld>
            <a:endParaRPr lang="en-US" altLang="ja-JP" sz="1000">
              <a:solidFill>
                <a:srgbClr val="000000"/>
              </a:solidFill>
            </a:endParaRPr>
          </a:p>
        </p:txBody>
      </p:sp>
    </p:spTree>
    <p:extLst>
      <p:ext uri="{BB962C8B-B14F-4D97-AF65-F5344CB8AC3E}">
        <p14:creationId xmlns:p14="http://schemas.microsoft.com/office/powerpoint/2010/main" val="224807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876596"/>
            <a:ext cx="9906000" cy="633413"/>
          </a:xfrm>
        </p:spPr>
        <p:txBody>
          <a:bodyPr/>
          <a:lstStyle/>
          <a:p>
            <a:pPr eaLnBrk="1" hangingPunct="1"/>
            <a:r>
              <a:rPr lang="en-US" altLang="ja-JP" b="1" dirty="0"/>
              <a:t>Cygwin: Windows</a:t>
            </a:r>
            <a:r>
              <a:rPr lang="ja-JP" altLang="en-US" b="1" dirty="0"/>
              <a:t>上の</a:t>
            </a:r>
            <a:r>
              <a:rPr lang="en-US" altLang="ja-JP" b="1" dirty="0"/>
              <a:t>UNIX</a:t>
            </a:r>
            <a:r>
              <a:rPr lang="ja-JP" altLang="en-US" b="1" dirty="0"/>
              <a:t>ライクな環境</a:t>
            </a:r>
            <a:r>
              <a:rPr lang="en-US" altLang="ja-JP" b="1" dirty="0"/>
              <a:t/>
            </a:r>
            <a:br>
              <a:rPr lang="en-US" altLang="ja-JP" b="1" dirty="0"/>
            </a:br>
            <a:r>
              <a:rPr lang="en-US" altLang="ja-JP" sz="2800" u="sng" dirty="0">
                <a:hlinkClick r:id="rId3"/>
              </a:rPr>
              <a:t>https://www.cygwin.com/</a:t>
            </a:r>
            <a:r>
              <a:rPr lang="en-US" altLang="ja-JP" sz="2800" b="1" dirty="0"/>
              <a:t/>
            </a:r>
            <a:br>
              <a:rPr lang="en-US" altLang="ja-JP" sz="2800" b="1" dirty="0"/>
            </a:br>
            <a:endParaRPr lang="ja-JP" altLang="en-US" sz="2800" b="1" dirty="0"/>
          </a:p>
        </p:txBody>
      </p:sp>
      <p:sp>
        <p:nvSpPr>
          <p:cNvPr id="35843" name="Rectangle 3"/>
          <p:cNvSpPr>
            <a:spLocks noGrp="1" noChangeArrowheads="1"/>
          </p:cNvSpPr>
          <p:nvPr>
            <p:ph type="body" idx="1"/>
          </p:nvPr>
        </p:nvSpPr>
        <p:spPr>
          <a:xfrm>
            <a:off x="47187" y="2453288"/>
            <a:ext cx="9874653" cy="2232248"/>
          </a:xfrm>
        </p:spPr>
        <p:txBody>
          <a:bodyPr/>
          <a:lstStyle/>
          <a:p>
            <a:pPr eaLnBrk="1" hangingPunct="1">
              <a:spcBef>
                <a:spcPts val="600"/>
              </a:spcBef>
            </a:pPr>
            <a:r>
              <a:rPr lang="ja-JP" altLang="en-US" dirty="0"/>
              <a:t>利用者ガイド</a:t>
            </a:r>
            <a:endParaRPr lang="en-US" altLang="ja-JP" dirty="0"/>
          </a:p>
          <a:p>
            <a:pPr lvl="1" eaLnBrk="1" hangingPunct="1">
              <a:spcBef>
                <a:spcPts val="600"/>
              </a:spcBef>
            </a:pPr>
            <a:r>
              <a:rPr lang="en-US" altLang="ja-JP" dirty="0">
                <a:hlinkClick r:id="rId4"/>
              </a:rPr>
              <a:t>https://cygwin.com/cygwin-ug-net.html</a:t>
            </a:r>
            <a:endParaRPr lang="en-US" altLang="ja-JP" dirty="0"/>
          </a:p>
          <a:p>
            <a:pPr eaLnBrk="1" hangingPunct="1">
              <a:spcBef>
                <a:spcPts val="600"/>
              </a:spcBef>
            </a:pPr>
            <a:r>
              <a:rPr lang="ja-JP" altLang="en-US" dirty="0">
                <a:solidFill>
                  <a:srgbClr val="0000FF"/>
                </a:solidFill>
              </a:rPr>
              <a:t>まずやるべきこと</a:t>
            </a:r>
            <a:endParaRPr lang="en-US" altLang="ja-JP" dirty="0">
              <a:solidFill>
                <a:srgbClr val="0000FF"/>
              </a:solidFill>
            </a:endParaRPr>
          </a:p>
          <a:p>
            <a:pPr lvl="1" eaLnBrk="1" hangingPunct="1">
              <a:spcBef>
                <a:spcPts val="600"/>
              </a:spcBef>
            </a:pPr>
            <a:r>
              <a:rPr lang="ja-JP" altLang="en-US" dirty="0">
                <a:solidFill>
                  <a:srgbClr val="0000FF"/>
                </a:solidFill>
              </a:rPr>
              <a:t>インストーラ（</a:t>
            </a:r>
            <a:r>
              <a:rPr lang="en-US" altLang="ja-JP" dirty="0">
                <a:solidFill>
                  <a:srgbClr val="0000FF"/>
                </a:solidFill>
              </a:rPr>
              <a:t>setup-x86_64/32.exe</a:t>
            </a:r>
            <a:r>
              <a:rPr lang="ja-JP" altLang="en-US" dirty="0">
                <a:solidFill>
                  <a:srgbClr val="0000FF"/>
                </a:solidFill>
              </a:rPr>
              <a:t>）を予め入手</a:t>
            </a:r>
            <a:endParaRPr lang="en-US" altLang="ja-JP" dirty="0">
              <a:solidFill>
                <a:srgbClr val="0000FF"/>
              </a:solidFill>
            </a:endParaRPr>
          </a:p>
          <a:p>
            <a:pPr lvl="1" eaLnBrk="1" hangingPunct="1">
              <a:spcBef>
                <a:spcPts val="600"/>
              </a:spcBef>
            </a:pPr>
            <a:r>
              <a:rPr lang="ja-JP" altLang="en-US" dirty="0">
                <a:solidFill>
                  <a:srgbClr val="0000FF"/>
                </a:solidFill>
              </a:rPr>
              <a:t>インターネットに接続し，インストーラをダブルクリック</a:t>
            </a:r>
            <a:endParaRPr lang="en-US" altLang="ja-JP" dirty="0">
              <a:solidFill>
                <a:srgbClr val="0000FF"/>
              </a:solidFill>
            </a:endParaRPr>
          </a:p>
          <a:p>
            <a:pPr lvl="1" eaLnBrk="1" hangingPunct="1">
              <a:spcBef>
                <a:spcPts val="600"/>
              </a:spcBef>
            </a:pPr>
            <a:r>
              <a:rPr lang="ja-JP" altLang="en-US" dirty="0">
                <a:solidFill>
                  <a:srgbClr val="0000FF"/>
                </a:solidFill>
              </a:rPr>
              <a:t>以下指示に従ってインストールを進めてください</a:t>
            </a:r>
            <a:endParaRPr lang="en-US" altLang="ja-JP" dirty="0">
              <a:solidFill>
                <a:srgbClr val="0000FF"/>
              </a:solidFill>
            </a:endParaRPr>
          </a:p>
        </p:txBody>
      </p:sp>
      <p:sp>
        <p:nvSpPr>
          <p:cNvPr id="35844" name="スライド番号プレースホルダ 4"/>
          <p:cNvSpPr>
            <a:spLocks noGrp="1"/>
          </p:cNvSpPr>
          <p:nvPr>
            <p:ph type="sldNum" sz="quarter" idx="12"/>
          </p:nvPr>
        </p:nvSpPr>
        <p:spPr>
          <a:xfrm>
            <a:off x="7629525" y="122881"/>
            <a:ext cx="231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7</a:t>
            </a:fld>
            <a:endParaRPr lang="en-US" altLang="ja-JP" sz="1000"/>
          </a:p>
        </p:txBody>
      </p:sp>
      <p:pic>
        <p:nvPicPr>
          <p:cNvPr id="3" name="図 2">
            <a:extLst>
              <a:ext uri="{FF2B5EF4-FFF2-40B4-BE49-F238E27FC236}">
                <a16:creationId xmlns:a16="http://schemas.microsoft.com/office/drawing/2014/main" id="{F8BF5793-5B44-4280-AF8A-18DD359E00E3}"/>
              </a:ext>
            </a:extLst>
          </p:cNvPr>
          <p:cNvPicPr>
            <a:picLocks noChangeAspect="1"/>
          </p:cNvPicPr>
          <p:nvPr/>
        </p:nvPicPr>
        <p:blipFill>
          <a:blip r:embed="rId5"/>
          <a:stretch>
            <a:fillRect/>
          </a:stretch>
        </p:blipFill>
        <p:spPr>
          <a:xfrm>
            <a:off x="7877031" y="4859633"/>
            <a:ext cx="1647627" cy="1647627"/>
          </a:xfrm>
          <a:prstGeom prst="rect">
            <a:avLst/>
          </a:prstGeom>
        </p:spPr>
      </p:pic>
      <p:sp>
        <p:nvSpPr>
          <p:cNvPr id="2" name="テキスト ボックス 1">
            <a:extLst>
              <a:ext uri="{FF2B5EF4-FFF2-40B4-BE49-F238E27FC236}">
                <a16:creationId xmlns:a16="http://schemas.microsoft.com/office/drawing/2014/main" id="{F293D649-5006-4F86-91B9-153350254A87}"/>
              </a:ext>
            </a:extLst>
          </p:cNvPr>
          <p:cNvSpPr txBox="1"/>
          <p:nvPr/>
        </p:nvSpPr>
        <p:spPr>
          <a:xfrm>
            <a:off x="200472" y="5981404"/>
            <a:ext cx="5609228" cy="646331"/>
          </a:xfrm>
          <a:prstGeom prst="rect">
            <a:avLst/>
          </a:prstGeom>
          <a:solidFill>
            <a:srgbClr val="C00000"/>
          </a:solidFill>
        </p:spPr>
        <p:txBody>
          <a:bodyPr wrap="none" rtlCol="0">
            <a:spAutoFit/>
          </a:bodyPr>
          <a:lstStyle/>
          <a:p>
            <a:r>
              <a:rPr kumimoji="1" lang="ja-JP" altLang="en-US" sz="3600" b="1" dirty="0">
                <a:solidFill>
                  <a:schemeClr val="bg1"/>
                </a:solidFill>
              </a:rPr>
              <a:t>以下しばらくは</a:t>
            </a:r>
            <a:r>
              <a:rPr kumimoji="1" lang="en-US" altLang="ja-JP" sz="3600" b="1" dirty="0">
                <a:solidFill>
                  <a:schemeClr val="bg1"/>
                </a:solidFill>
              </a:rPr>
              <a:t>Cygwin</a:t>
            </a:r>
            <a:r>
              <a:rPr kumimoji="1" lang="ja-JP" altLang="en-US" sz="3600" b="1" dirty="0">
                <a:solidFill>
                  <a:schemeClr val="bg1"/>
                </a:solidFill>
              </a:rPr>
              <a:t>の話</a:t>
            </a:r>
          </a:p>
        </p:txBody>
      </p:sp>
    </p:spTree>
    <p:extLst>
      <p:ext uri="{BB962C8B-B14F-4D97-AF65-F5344CB8AC3E}">
        <p14:creationId xmlns:p14="http://schemas.microsoft.com/office/powerpoint/2010/main" val="206283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599131"/>
            <a:ext cx="9906000" cy="633413"/>
          </a:xfrm>
        </p:spPr>
        <p:txBody>
          <a:bodyPr/>
          <a:lstStyle/>
          <a:p>
            <a:pPr eaLnBrk="1" hangingPunct="1"/>
            <a:r>
              <a:rPr lang="ja-JP" altLang="en-US" b="1" dirty="0"/>
              <a:t>指示に従ってください</a:t>
            </a:r>
            <a:r>
              <a:rPr lang="en-US" altLang="ja-JP" b="1" dirty="0"/>
              <a:t/>
            </a:r>
            <a:br>
              <a:rPr lang="en-US" altLang="ja-JP" b="1" dirty="0"/>
            </a:br>
            <a:r>
              <a:rPr lang="en-US" altLang="ja-JP" sz="2800" u="sng" dirty="0">
                <a:hlinkClick r:id="rId3"/>
              </a:rPr>
              <a:t>https://www.cygwin.com/</a:t>
            </a:r>
            <a:r>
              <a:rPr lang="en-US" altLang="ja-JP" sz="2800" b="1" dirty="0"/>
              <a:t/>
            </a:r>
            <a:br>
              <a:rPr lang="en-US" altLang="ja-JP" sz="2800" b="1" dirty="0"/>
            </a:br>
            <a:endParaRPr lang="ja-JP" altLang="en-US" sz="2800" b="1" dirty="0"/>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8</a:t>
            </a:fld>
            <a:endParaRPr lang="en-US" altLang="ja-JP" sz="1000"/>
          </a:p>
        </p:txBody>
      </p:sp>
      <p:pic>
        <p:nvPicPr>
          <p:cNvPr id="25" name="図 24">
            <a:extLst>
              <a:ext uri="{FF2B5EF4-FFF2-40B4-BE49-F238E27FC236}">
                <a16:creationId xmlns:a16="http://schemas.microsoft.com/office/drawing/2014/main" id="{CF1E0028-FB97-47EB-988F-DE1366EB7B87}"/>
              </a:ext>
            </a:extLst>
          </p:cNvPr>
          <p:cNvPicPr>
            <a:picLocks noChangeAspect="1"/>
          </p:cNvPicPr>
          <p:nvPr/>
        </p:nvPicPr>
        <p:blipFill>
          <a:blip r:embed="rId4"/>
          <a:stretch>
            <a:fillRect/>
          </a:stretch>
        </p:blipFill>
        <p:spPr>
          <a:xfrm>
            <a:off x="704528" y="1345875"/>
            <a:ext cx="3814763" cy="2605088"/>
          </a:xfrm>
          <a:prstGeom prst="rect">
            <a:avLst/>
          </a:prstGeom>
        </p:spPr>
      </p:pic>
      <p:pic>
        <p:nvPicPr>
          <p:cNvPr id="26" name="図 25">
            <a:extLst>
              <a:ext uri="{FF2B5EF4-FFF2-40B4-BE49-F238E27FC236}">
                <a16:creationId xmlns:a16="http://schemas.microsoft.com/office/drawing/2014/main" id="{0BE0D840-EF4A-45E1-9FF5-2091F2353939}"/>
              </a:ext>
            </a:extLst>
          </p:cNvPr>
          <p:cNvPicPr>
            <a:picLocks noChangeAspect="1"/>
          </p:cNvPicPr>
          <p:nvPr/>
        </p:nvPicPr>
        <p:blipFill>
          <a:blip r:embed="rId5"/>
          <a:stretch>
            <a:fillRect/>
          </a:stretch>
        </p:blipFill>
        <p:spPr>
          <a:xfrm>
            <a:off x="5169024" y="1357782"/>
            <a:ext cx="3843338" cy="2581275"/>
          </a:xfrm>
          <a:prstGeom prst="rect">
            <a:avLst/>
          </a:prstGeom>
        </p:spPr>
      </p:pic>
      <p:pic>
        <p:nvPicPr>
          <p:cNvPr id="29" name="図 28">
            <a:extLst>
              <a:ext uri="{FF2B5EF4-FFF2-40B4-BE49-F238E27FC236}">
                <a16:creationId xmlns:a16="http://schemas.microsoft.com/office/drawing/2014/main" id="{7EA1EA86-979F-4B60-B73B-6D2F24F79F29}"/>
              </a:ext>
            </a:extLst>
          </p:cNvPr>
          <p:cNvPicPr>
            <a:picLocks noChangeAspect="1"/>
          </p:cNvPicPr>
          <p:nvPr/>
        </p:nvPicPr>
        <p:blipFill>
          <a:blip r:embed="rId6"/>
          <a:stretch>
            <a:fillRect/>
          </a:stretch>
        </p:blipFill>
        <p:spPr>
          <a:xfrm>
            <a:off x="704527" y="4167035"/>
            <a:ext cx="3814763" cy="2581275"/>
          </a:xfrm>
          <a:prstGeom prst="rect">
            <a:avLst/>
          </a:prstGeom>
        </p:spPr>
      </p:pic>
      <p:pic>
        <p:nvPicPr>
          <p:cNvPr id="30" name="図 29">
            <a:extLst>
              <a:ext uri="{FF2B5EF4-FFF2-40B4-BE49-F238E27FC236}">
                <a16:creationId xmlns:a16="http://schemas.microsoft.com/office/drawing/2014/main" id="{56804C7C-42A8-4942-A3FD-819B8E10A37E}"/>
              </a:ext>
            </a:extLst>
          </p:cNvPr>
          <p:cNvPicPr>
            <a:picLocks noChangeAspect="1"/>
          </p:cNvPicPr>
          <p:nvPr/>
        </p:nvPicPr>
        <p:blipFill>
          <a:blip r:embed="rId7"/>
          <a:stretch>
            <a:fillRect/>
          </a:stretch>
        </p:blipFill>
        <p:spPr>
          <a:xfrm>
            <a:off x="5188074" y="4188124"/>
            <a:ext cx="3824288" cy="2605088"/>
          </a:xfrm>
          <a:prstGeom prst="rect">
            <a:avLst/>
          </a:prstGeom>
        </p:spPr>
      </p:pic>
      <p:sp>
        <p:nvSpPr>
          <p:cNvPr id="31" name="楕円 30">
            <a:extLst>
              <a:ext uri="{FF2B5EF4-FFF2-40B4-BE49-F238E27FC236}">
                <a16:creationId xmlns:a16="http://schemas.microsoft.com/office/drawing/2014/main" id="{039EB6A5-270D-4DCA-892C-5468DAA8A55A}"/>
              </a:ext>
            </a:extLst>
          </p:cNvPr>
          <p:cNvSpPr/>
          <p:nvPr/>
        </p:nvSpPr>
        <p:spPr>
          <a:xfrm>
            <a:off x="893638" y="3356992"/>
            <a:ext cx="458962" cy="4589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1</a:t>
            </a:r>
            <a:endParaRPr kumimoji="1" lang="ja-JP" altLang="en-US" sz="2800" b="1" dirty="0"/>
          </a:p>
        </p:txBody>
      </p:sp>
      <p:sp>
        <p:nvSpPr>
          <p:cNvPr id="35" name="楕円 34">
            <a:extLst>
              <a:ext uri="{FF2B5EF4-FFF2-40B4-BE49-F238E27FC236}">
                <a16:creationId xmlns:a16="http://schemas.microsoft.com/office/drawing/2014/main" id="{F40CD529-8442-4032-97C8-94A6FE9831D8}"/>
              </a:ext>
            </a:extLst>
          </p:cNvPr>
          <p:cNvSpPr/>
          <p:nvPr/>
        </p:nvSpPr>
        <p:spPr>
          <a:xfrm>
            <a:off x="5313040" y="3356992"/>
            <a:ext cx="458962" cy="4589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2</a:t>
            </a:r>
            <a:endParaRPr kumimoji="1" lang="ja-JP" altLang="en-US" sz="2800" b="1" dirty="0"/>
          </a:p>
        </p:txBody>
      </p:sp>
      <p:sp>
        <p:nvSpPr>
          <p:cNvPr id="36" name="楕円 35">
            <a:extLst>
              <a:ext uri="{FF2B5EF4-FFF2-40B4-BE49-F238E27FC236}">
                <a16:creationId xmlns:a16="http://schemas.microsoft.com/office/drawing/2014/main" id="{CF1D1F5E-2A3C-42FF-812E-80DB8481564C}"/>
              </a:ext>
            </a:extLst>
          </p:cNvPr>
          <p:cNvSpPr/>
          <p:nvPr/>
        </p:nvSpPr>
        <p:spPr>
          <a:xfrm>
            <a:off x="851862" y="6165304"/>
            <a:ext cx="458962" cy="4589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3</a:t>
            </a:r>
            <a:endParaRPr kumimoji="1" lang="ja-JP" altLang="en-US" sz="2800" b="1" dirty="0"/>
          </a:p>
        </p:txBody>
      </p:sp>
      <p:sp>
        <p:nvSpPr>
          <p:cNvPr id="37" name="楕円 36">
            <a:extLst>
              <a:ext uri="{FF2B5EF4-FFF2-40B4-BE49-F238E27FC236}">
                <a16:creationId xmlns:a16="http://schemas.microsoft.com/office/drawing/2014/main" id="{9F243539-E728-43E5-9A46-8662771F0C86}"/>
              </a:ext>
            </a:extLst>
          </p:cNvPr>
          <p:cNvSpPr/>
          <p:nvPr/>
        </p:nvSpPr>
        <p:spPr>
          <a:xfrm>
            <a:off x="5299684" y="6258869"/>
            <a:ext cx="458962" cy="4589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4</a:t>
            </a:r>
            <a:endParaRPr kumimoji="1" lang="ja-JP" altLang="en-US" sz="2800" b="1" dirty="0"/>
          </a:p>
        </p:txBody>
      </p:sp>
      <p:cxnSp>
        <p:nvCxnSpPr>
          <p:cNvPr id="35846" name="直線矢印コネクタ 35845">
            <a:extLst>
              <a:ext uri="{FF2B5EF4-FFF2-40B4-BE49-F238E27FC236}">
                <a16:creationId xmlns:a16="http://schemas.microsoft.com/office/drawing/2014/main" id="{A8043A64-AFA6-49E4-A963-8CF24573B289}"/>
              </a:ext>
            </a:extLst>
          </p:cNvPr>
          <p:cNvCxnSpPr>
            <a:cxnSpLocks/>
          </p:cNvCxnSpPr>
          <p:nvPr/>
        </p:nvCxnSpPr>
        <p:spPr>
          <a:xfrm flipH="1">
            <a:off x="6753200" y="5457672"/>
            <a:ext cx="576064" cy="438590"/>
          </a:xfrm>
          <a:prstGeom prst="straightConnector1">
            <a:avLst/>
          </a:prstGeom>
          <a:ln w="47625">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35848" name="テキスト ボックス 35847">
            <a:extLst>
              <a:ext uri="{FF2B5EF4-FFF2-40B4-BE49-F238E27FC236}">
                <a16:creationId xmlns:a16="http://schemas.microsoft.com/office/drawing/2014/main" id="{990E9231-D649-4D95-8B07-2BBF23982CAE}"/>
              </a:ext>
            </a:extLst>
          </p:cNvPr>
          <p:cNvSpPr txBox="1"/>
          <p:nvPr/>
        </p:nvSpPr>
        <p:spPr>
          <a:xfrm>
            <a:off x="7350673" y="4797152"/>
            <a:ext cx="2330473" cy="1200329"/>
          </a:xfrm>
          <a:prstGeom prst="rect">
            <a:avLst/>
          </a:prstGeom>
          <a:solidFill>
            <a:srgbClr val="FFFFCC"/>
          </a:solidFill>
        </p:spPr>
        <p:txBody>
          <a:bodyPr wrap="square" rtlCol="0">
            <a:spAutoFit/>
          </a:bodyPr>
          <a:lstStyle/>
          <a:p>
            <a:r>
              <a:rPr kumimoji="1" lang="ja-JP" altLang="en-US" dirty="0"/>
              <a:t>ダウンロード元のサイトを選択してください。</a:t>
            </a:r>
            <a:endParaRPr kumimoji="1" lang="en-US" altLang="ja-JP" dirty="0"/>
          </a:p>
          <a:p>
            <a:r>
              <a:rPr kumimoji="1" lang="ja-JP" altLang="en-US" dirty="0"/>
              <a:t>「</a:t>
            </a:r>
            <a:r>
              <a:rPr kumimoji="1" lang="en-US" altLang="ja-JP" dirty="0" err="1"/>
              <a:t>jp</a:t>
            </a:r>
            <a:r>
              <a:rPr kumimoji="1" lang="ja-JP" altLang="en-US" dirty="0"/>
              <a:t>」ドメインの方がよさそうです</a:t>
            </a:r>
          </a:p>
        </p:txBody>
      </p:sp>
    </p:spTree>
    <p:extLst>
      <p:ext uri="{BB962C8B-B14F-4D97-AF65-F5344CB8AC3E}">
        <p14:creationId xmlns:p14="http://schemas.microsoft.com/office/powerpoint/2010/main" val="293083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599131"/>
            <a:ext cx="9906000" cy="633413"/>
          </a:xfrm>
        </p:spPr>
        <p:txBody>
          <a:bodyPr/>
          <a:lstStyle/>
          <a:p>
            <a:pPr eaLnBrk="1" hangingPunct="1"/>
            <a:r>
              <a:rPr lang="ja-JP" altLang="en-US" b="1" dirty="0"/>
              <a:t>まずはデフォルト機能のインストールから</a:t>
            </a:r>
            <a:r>
              <a:rPr lang="en-US" altLang="ja-JP" b="1" dirty="0"/>
              <a:t/>
            </a:r>
            <a:br>
              <a:rPr lang="en-US" altLang="ja-JP" b="1" dirty="0"/>
            </a:br>
            <a:r>
              <a:rPr lang="en-US" altLang="ja-JP" sz="2800" u="sng" dirty="0">
                <a:hlinkClick r:id="rId3"/>
              </a:rPr>
              <a:t>https://www.cygwin.com/</a:t>
            </a:r>
            <a:r>
              <a:rPr lang="en-US" altLang="ja-JP" sz="2800" b="1" dirty="0"/>
              <a:t/>
            </a:r>
            <a:br>
              <a:rPr lang="en-US" altLang="ja-JP" sz="2800" b="1" dirty="0"/>
            </a:br>
            <a:endParaRPr lang="ja-JP" altLang="en-US" sz="2800" b="1" dirty="0"/>
          </a:p>
        </p:txBody>
      </p:sp>
      <p:sp>
        <p:nvSpPr>
          <p:cNvPr id="35843" name="Rectangle 3"/>
          <p:cNvSpPr>
            <a:spLocks noGrp="1" noChangeArrowheads="1"/>
          </p:cNvSpPr>
          <p:nvPr>
            <p:ph type="body" idx="1"/>
          </p:nvPr>
        </p:nvSpPr>
        <p:spPr>
          <a:xfrm>
            <a:off x="-25112" y="1245888"/>
            <a:ext cx="9906000" cy="2232248"/>
          </a:xfrm>
        </p:spPr>
        <p:txBody>
          <a:bodyPr/>
          <a:lstStyle/>
          <a:p>
            <a:pPr eaLnBrk="1" hangingPunct="1">
              <a:spcBef>
                <a:spcPts val="400"/>
              </a:spcBef>
            </a:pPr>
            <a:r>
              <a:rPr lang="ja-JP" altLang="en-US" dirty="0"/>
              <a:t>基本的な機能はデフォルトのインストールで</a:t>
            </a:r>
            <a:r>
              <a:rPr lang="en-US" altLang="ja-JP" dirty="0"/>
              <a:t>OK</a:t>
            </a:r>
            <a:r>
              <a:rPr lang="ja-JP" altLang="en-US" dirty="0"/>
              <a:t>ですが，本講習会で必要なものが抜けている可能性があります。</a:t>
            </a:r>
            <a:endParaRPr lang="en-US" altLang="ja-JP" dirty="0"/>
          </a:p>
          <a:p>
            <a:pPr lvl="1" eaLnBrk="1" hangingPunct="1">
              <a:spcBef>
                <a:spcPts val="400"/>
              </a:spcBef>
            </a:pPr>
            <a:r>
              <a:rPr lang="ja-JP" altLang="en-US" dirty="0"/>
              <a:t>従ってマニュアルでインストールする必要があります</a:t>
            </a:r>
            <a:endParaRPr lang="en-US" altLang="ja-JP" dirty="0"/>
          </a:p>
          <a:p>
            <a:pPr lvl="1" eaLnBrk="1" hangingPunct="1">
              <a:spcBef>
                <a:spcPts val="400"/>
              </a:spcBef>
            </a:pPr>
            <a:r>
              <a:rPr lang="ja-JP" altLang="en-US" dirty="0"/>
              <a:t>インストーラをダブルクリックすれば後で追加も可能です</a:t>
            </a:r>
            <a:endParaRPr lang="en-US" altLang="ja-JP" dirty="0"/>
          </a:p>
          <a:p>
            <a:pPr eaLnBrk="1" hangingPunct="1">
              <a:spcBef>
                <a:spcPts val="400"/>
              </a:spcBef>
            </a:pPr>
            <a:r>
              <a:rPr lang="ja-JP" altLang="en-US" b="1" dirty="0">
                <a:solidFill>
                  <a:srgbClr val="FF0000"/>
                </a:solidFill>
              </a:rPr>
              <a:t>本講習会では下記が必須です（デフォルトのインストールでは抜けている可能性あり）</a:t>
            </a:r>
            <a:endParaRPr lang="en-US" altLang="ja-JP" b="1" dirty="0">
              <a:solidFill>
                <a:srgbClr val="FF0000"/>
              </a:solidFill>
            </a:endParaRPr>
          </a:p>
          <a:p>
            <a:pPr lvl="1" eaLnBrk="1" hangingPunct="1">
              <a:spcBef>
                <a:spcPts val="400"/>
              </a:spcBef>
            </a:pPr>
            <a:r>
              <a:rPr lang="en-US" altLang="ja-JP" b="1" dirty="0" err="1">
                <a:solidFill>
                  <a:srgbClr val="FF0000"/>
                </a:solidFill>
              </a:rPr>
              <a:t>gcc</a:t>
            </a:r>
            <a:r>
              <a:rPr lang="en-US" altLang="ja-JP" b="1" dirty="0">
                <a:solidFill>
                  <a:srgbClr val="FF0000"/>
                </a:solidFill>
              </a:rPr>
              <a:t>-core (for C/C++ users)</a:t>
            </a:r>
          </a:p>
          <a:p>
            <a:pPr lvl="1" eaLnBrk="1" hangingPunct="1">
              <a:spcBef>
                <a:spcPts val="400"/>
              </a:spcBef>
            </a:pPr>
            <a:r>
              <a:rPr lang="en-US" altLang="ja-JP" b="1" dirty="0" err="1">
                <a:solidFill>
                  <a:srgbClr val="FF0000"/>
                </a:solidFill>
              </a:rPr>
              <a:t>gcc-fortran</a:t>
            </a:r>
            <a:r>
              <a:rPr lang="en-US" altLang="ja-JP" b="1" dirty="0">
                <a:solidFill>
                  <a:srgbClr val="FF0000"/>
                </a:solidFill>
              </a:rPr>
              <a:t> (for Fortran users)</a:t>
            </a:r>
          </a:p>
          <a:p>
            <a:pPr lvl="1" eaLnBrk="1" hangingPunct="1">
              <a:spcBef>
                <a:spcPts val="400"/>
              </a:spcBef>
            </a:pPr>
            <a:r>
              <a:rPr lang="en-US" altLang="ja-JP" b="1" dirty="0" err="1">
                <a:solidFill>
                  <a:srgbClr val="FF0000"/>
                </a:solidFill>
              </a:rPr>
              <a:t>openssh</a:t>
            </a:r>
            <a:r>
              <a:rPr lang="en-US" altLang="ja-JP" b="1" dirty="0">
                <a:solidFill>
                  <a:srgbClr val="FF0000"/>
                </a:solidFill>
              </a:rPr>
              <a:t> (for all users)</a:t>
            </a:r>
          </a:p>
          <a:p>
            <a:pPr lvl="1" eaLnBrk="1" hangingPunct="1">
              <a:spcBef>
                <a:spcPts val="400"/>
              </a:spcBef>
            </a:pPr>
            <a:r>
              <a:rPr lang="en-US" altLang="ja-JP" b="1" dirty="0" err="1">
                <a:solidFill>
                  <a:srgbClr val="FF0000"/>
                </a:solidFill>
              </a:rPr>
              <a:t>openssl</a:t>
            </a:r>
            <a:r>
              <a:rPr lang="en-US" altLang="ja-JP" b="1" dirty="0">
                <a:solidFill>
                  <a:srgbClr val="FF0000"/>
                </a:solidFill>
              </a:rPr>
              <a:t> (for all users)</a:t>
            </a:r>
          </a:p>
          <a:p>
            <a:pPr lvl="1" eaLnBrk="1" hangingPunct="1">
              <a:spcBef>
                <a:spcPts val="400"/>
              </a:spcBef>
            </a:pPr>
            <a:r>
              <a:rPr lang="en-US" altLang="ja-JP" b="1" dirty="0">
                <a:solidFill>
                  <a:srgbClr val="FF0000"/>
                </a:solidFill>
              </a:rPr>
              <a:t>make (for all users)</a:t>
            </a:r>
          </a:p>
          <a:p>
            <a:pPr lvl="1" eaLnBrk="1" hangingPunct="1">
              <a:spcBef>
                <a:spcPts val="400"/>
              </a:spcBef>
            </a:pPr>
            <a:r>
              <a:rPr lang="en-US" altLang="ja-JP" b="1" dirty="0">
                <a:solidFill>
                  <a:srgbClr val="FF0000"/>
                </a:solidFill>
              </a:rPr>
              <a:t>emacs, vim etc.</a:t>
            </a:r>
          </a:p>
          <a:p>
            <a:pPr eaLnBrk="1" hangingPunct="1">
              <a:spcBef>
                <a:spcPts val="400"/>
              </a:spcBef>
            </a:pPr>
            <a:r>
              <a:rPr lang="ja-JP" altLang="en-US" b="1" dirty="0">
                <a:solidFill>
                  <a:srgbClr val="0000FF"/>
                </a:solidFill>
              </a:rPr>
              <a:t>インストールされているかどうかは確認が可能です</a:t>
            </a:r>
            <a:endParaRPr lang="en-US" altLang="ja-JP" b="1" dirty="0">
              <a:solidFill>
                <a:srgbClr val="0000FF"/>
              </a:solidFill>
            </a:endParaRPr>
          </a:p>
          <a:p>
            <a:pPr lvl="1" eaLnBrk="1" hangingPunct="1">
              <a:spcBef>
                <a:spcPts val="400"/>
              </a:spcBef>
            </a:pPr>
            <a:endParaRPr lang="en-US" altLang="ja-JP" b="1" dirty="0">
              <a:solidFill>
                <a:srgbClr val="FF0000"/>
              </a:solidFill>
            </a:endParaRPr>
          </a:p>
        </p:txBody>
      </p:sp>
      <p:sp>
        <p:nvSpPr>
          <p:cNvPr id="3584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9D2915-A7A0-482B-B356-749A0B8245CD}" type="slidenum">
              <a:rPr lang="en-US" altLang="ja-JP" sz="1000" smtClean="0"/>
              <a:pPr>
                <a:spcBef>
                  <a:spcPct val="0"/>
                </a:spcBef>
                <a:buFontTx/>
                <a:buNone/>
              </a:pPr>
              <a:t>9</a:t>
            </a:fld>
            <a:endParaRPr lang="en-US" altLang="ja-JP" sz="1000"/>
          </a:p>
        </p:txBody>
      </p:sp>
    </p:spTree>
    <p:extLst>
      <p:ext uri="{BB962C8B-B14F-4D97-AF65-F5344CB8AC3E}">
        <p14:creationId xmlns:p14="http://schemas.microsoft.com/office/powerpoint/2010/main" val="28302334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10529</TotalTime>
  <Words>4767</Words>
  <Application>Microsoft Office PowerPoint</Application>
  <PresentationFormat>A4 210 x 297 mm</PresentationFormat>
  <Paragraphs>847</Paragraphs>
  <Slides>64</Slides>
  <Notes>63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64</vt:i4>
      </vt:variant>
    </vt:vector>
  </HeadingPairs>
  <TitlesOfParts>
    <vt:vector size="73" baseType="lpstr">
      <vt:lpstr>HGPｺﾞｼｯｸE</vt:lpstr>
      <vt:lpstr>ＭＳ Ｐゴシック</vt:lpstr>
      <vt:lpstr>ＭＳ Ｐ明朝</vt:lpstr>
      <vt:lpstr>ＭＳ ゴシック</vt:lpstr>
      <vt:lpstr>Arial</vt:lpstr>
      <vt:lpstr>Calibri</vt:lpstr>
      <vt:lpstr>Courier New</vt:lpstr>
      <vt:lpstr>Tw Cen MT</vt:lpstr>
      <vt:lpstr>標準デザイン</vt:lpstr>
      <vt:lpstr>KOBE HPCスプリングスクール（中級）の手引き  </vt:lpstr>
      <vt:lpstr>背 景</vt:lpstr>
      <vt:lpstr>お願い等</vt:lpstr>
      <vt:lpstr>準備について</vt:lpstr>
      <vt:lpstr>PowerPoint プレゼンテーション</vt:lpstr>
      <vt:lpstr>PowerPoint プレゼンテーション</vt:lpstr>
      <vt:lpstr>Cygwin: Windows上のUNIXライクな環境 https://www.cygwin.com/ </vt:lpstr>
      <vt:lpstr>指示に従ってください https://www.cygwin.com/ </vt:lpstr>
      <vt:lpstr>まずはデフォルト機能のインストールから https://www.cygwin.com/ </vt:lpstr>
      <vt:lpstr>“gcc-core”の有無に 関するチェック</vt:lpstr>
      <vt:lpstr>“gcc-core”の有無に 関するチェック</vt:lpstr>
      <vt:lpstr>“g++”のインストール例 (1/4)</vt:lpstr>
      <vt:lpstr>“g++”のインストール例 (2/4)</vt:lpstr>
      <vt:lpstr>“g++”のインストール例 (3/4)</vt:lpstr>
      <vt:lpstr>“g++”のインストール例 (4/4)</vt:lpstr>
      <vt:lpstr>“gcc”：インストールの確認</vt:lpstr>
      <vt:lpstr>“gfortran” ：インストールの確認</vt:lpstr>
      <vt:lpstr>“ssh-keygen (OpenSSH)” ：インストールの確認</vt:lpstr>
      <vt:lpstr>“ssh (OpenSSH)” ：インストールの確認</vt:lpstr>
      <vt:lpstr>“make, emacs, vi etc” ：インストールの確認</vt:lpstr>
      <vt:lpstr>その他</vt:lpstr>
      <vt:lpstr>PowerPoint プレゼンテーション</vt:lpstr>
      <vt:lpstr>3システム：利用者2,600+，学外55+%</vt:lpstr>
      <vt:lpstr>GFLOPS当たり利用負担（円）：電気代，GFLOPS/W（Green 500）</vt:lpstr>
      <vt:lpstr>研究分野別利用CPU時間割合（2019年度）</vt:lpstr>
      <vt:lpstr>研究分野別利用CPU時間割合（2019年度） OBCXは2019年10月～2020年9月（12ヶ月）</vt:lpstr>
      <vt:lpstr>Intel Xeon Platinum 8280 (Cascade Lake, CLX)</vt:lpstr>
      <vt:lpstr>Oakbridge-CX　（OBCX）</vt:lpstr>
      <vt:lpstr>128xSSD’s: Single Fast File System</vt:lpstr>
      <vt:lpstr>Altair Hyperworks</vt:lpstr>
      <vt:lpstr>PowerPoint プレゼンテーション</vt:lpstr>
      <vt:lpstr>スパコンへのログイン</vt:lpstr>
      <vt:lpstr>①PC上で鍵（秘密鍵，公開鍵）を生成（1/3）</vt:lpstr>
      <vt:lpstr>①PC上で鍵（秘密鍵，公開鍵）を生成（1/3）</vt:lpstr>
      <vt:lpstr>①PC上で鍵（秘密鍵，公開鍵）を生成（1/3）</vt:lpstr>
      <vt:lpstr>①PC上で鍵（秘密鍵，公開鍵）を確認（2/3）</vt:lpstr>
      <vt:lpstr>①公開鍵をコピー（3/3）</vt:lpstr>
      <vt:lpstr>②スパコンポータルサイトにログイン（1/3） 情報基盤センターから送付されたファイル</vt:lpstr>
      <vt:lpstr>各システム情報・利用支援ポータルサイト</vt:lpstr>
      <vt:lpstr>②スパコンポータルサイトにログイン（2/3）</vt:lpstr>
      <vt:lpstr>②初期パスワードの変更（3/3）</vt:lpstr>
      <vt:lpstr>③ 公開鍵登録（id_rsa.pub）</vt:lpstr>
      <vt:lpstr>③ うまく行かない場合は(id_rsa.pub）を 直接アップロード(3/4)</vt:lpstr>
      <vt:lpstr>④PCからログイン（1/2）</vt:lpstr>
      <vt:lpstr>④PCからログイン（2/2）</vt:lpstr>
      <vt:lpstr>SSH公開鍵認証の手順（1/4） ①PC上での秘密鍵・公開鍵作成</vt:lpstr>
      <vt:lpstr>SSH公開鍵認証の手順（2/4） ②スパコンポータルサイトへのログイン</vt:lpstr>
      <vt:lpstr>SSH公開鍵認証の手順（3/4） ③公開鍵（id_rsa.pub）の登録 同じ公開鍵を複数のスパコンに登録可能</vt:lpstr>
      <vt:lpstr>SSH公開鍵認証の手順（3/4） ③公開鍵（id_rsa.pub）の登録 同じ公開鍵を複数のスパコンに登録可能</vt:lpstr>
      <vt:lpstr>SSH公開鍵認証の手順（4/4） ④PCからスパコンへのログイン 秘密鍵（id_rsa）＋Passphrase</vt:lpstr>
      <vt:lpstr>SSH Public Key Authentication SSH公開鍵認証 SSH= Secure Shell</vt:lpstr>
      <vt:lpstr>SSH公開鍵認証の手順（4/4） ④PCからスパコンへのログイン 秘密鍵（id_rsa）＋Passphrase</vt:lpstr>
      <vt:lpstr>複数のPCからスパコンへログインする場合には各PCで「公開鍵・秘密鍵」のペア作成</vt:lpstr>
      <vt:lpstr>スパコンには複数の公開鍵を登録できる</vt:lpstr>
      <vt:lpstr>スパコンには複数の公開鍵を登録できる</vt:lpstr>
      <vt:lpstr>各スパコンに複数の鍵を登録する</vt:lpstr>
      <vt:lpstr>PowerPoint プレゼンテーション</vt:lpstr>
      <vt:lpstr>PCからログイン</vt:lpstr>
      <vt:lpstr>ログインしたら</vt:lpstr>
      <vt:lpstr>Copy：PC to OBCX </vt:lpstr>
      <vt:lpstr>Copy：OBCX to PC </vt:lpstr>
      <vt:lpstr>ポータルサイトでのマニュアル等閲覧（1/2）</vt:lpstr>
      <vt:lpstr>ポータルサイトでのマニュアル等閲覧（2/2）</vt:lpstr>
      <vt:lpstr>質問等は中島まで 相談窓口には連絡しないでください！</vt:lpstr>
    </vt:vector>
  </TitlesOfParts>
  <Company>東京大学大学院理学系研究科地球惑星科学専攻</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授業，演習の概要 HPCの概要</dc:title>
  <dc:creator>中島研吾</dc:creator>
  <cp:lastModifiedBy> </cp:lastModifiedBy>
  <cp:revision>421</cp:revision>
  <cp:lastPrinted>2020-04-15T08:42:02Z</cp:lastPrinted>
  <dcterms:created xsi:type="dcterms:W3CDTF">2004-04-17T23:33:48Z</dcterms:created>
  <dcterms:modified xsi:type="dcterms:W3CDTF">2021-02-28T23:28:21Z</dcterms:modified>
</cp:coreProperties>
</file>