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  <p:sldMasterId id="2147483654" r:id="rId2"/>
  </p:sldMasterIdLst>
  <p:notesMasterIdLst>
    <p:notesMasterId r:id="rId15"/>
  </p:notesMasterIdLst>
  <p:handoutMasterIdLst>
    <p:handoutMasterId r:id="rId16"/>
  </p:handoutMasterIdLst>
  <p:sldIdLst>
    <p:sldId id="338" r:id="rId3"/>
    <p:sldId id="414" r:id="rId4"/>
    <p:sldId id="462" r:id="rId5"/>
    <p:sldId id="463" r:id="rId6"/>
    <p:sldId id="464" r:id="rId7"/>
    <p:sldId id="465" r:id="rId8"/>
    <p:sldId id="2217" r:id="rId9"/>
    <p:sldId id="467" r:id="rId10"/>
    <p:sldId id="468" r:id="rId11"/>
    <p:sldId id="2306" r:id="rId12"/>
    <p:sldId id="2307" r:id="rId13"/>
    <p:sldId id="2308" r:id="rId14"/>
  </p:sldIdLst>
  <p:sldSz cx="9906000" cy="6858000" type="A4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ECFF"/>
    <a:srgbClr val="EAEAEA"/>
    <a:srgbClr val="F8F8F8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napToObjects="1" showGuides="1">
      <p:cViewPr varScale="1">
        <p:scale>
          <a:sx n="69" d="100"/>
          <a:sy n="69" d="100"/>
        </p:scale>
        <p:origin x="1188" y="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35" tIns="47517" rIns="95035" bIns="47517" numCol="1" anchor="t" anchorCtr="0" compatLnSpc="1">
            <a:prstTxWarp prst="textNoShape">
              <a:avLst/>
            </a:prstTxWarp>
          </a:bodyPr>
          <a:lstStyle>
            <a:lvl1pPr defTabSz="950836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35" tIns="47517" rIns="95035" bIns="47517" numCol="1" anchor="t" anchorCtr="0" compatLnSpc="1">
            <a:prstTxWarp prst="textNoShape">
              <a:avLst/>
            </a:prstTxWarp>
          </a:bodyPr>
          <a:lstStyle>
            <a:lvl1pPr algn="r" defTabSz="950836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35" tIns="47517" rIns="95035" bIns="47517" numCol="1" anchor="b" anchorCtr="0" compatLnSpc="1">
            <a:prstTxWarp prst="textNoShape">
              <a:avLst/>
            </a:prstTxWarp>
          </a:bodyPr>
          <a:lstStyle>
            <a:lvl1pPr defTabSz="950836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35" tIns="47517" rIns="95035" bIns="47517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fld id="{8A95D21D-C0E0-4B70-A371-B512FCCD5B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2187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19" tIns="49509" rIns="99019" bIns="49509" numCol="1" anchor="t" anchorCtr="0" compatLnSpc="1">
            <a:prstTxWarp prst="textNoShape">
              <a:avLst/>
            </a:prstTxWarp>
          </a:bodyPr>
          <a:lstStyle>
            <a:lvl1pPr defTabSz="990520">
              <a:defRPr sz="15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19" tIns="49509" rIns="99019" bIns="49509" numCol="1" anchor="t" anchorCtr="0" compatLnSpc="1">
            <a:prstTxWarp prst="textNoShape">
              <a:avLst/>
            </a:prstTxWarp>
          </a:bodyPr>
          <a:lstStyle>
            <a:lvl1pPr algn="r" defTabSz="990520">
              <a:defRPr sz="15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0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8350"/>
            <a:ext cx="554196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19" tIns="49509" rIns="99019" bIns="495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</a:t>
            </a:r>
            <a:r>
              <a:rPr lang="en-US" altLang="ja-JP" noProof="0"/>
              <a:t> </a:t>
            </a:r>
            <a:r>
              <a:rPr lang="ja-JP" altLang="en-US" noProof="0"/>
              <a:t>テキストの書式設定</a:t>
            </a:r>
            <a:endParaRPr lang="en-US" altLang="ja-JP" noProof="0"/>
          </a:p>
          <a:p>
            <a:pPr lvl="1"/>
            <a:r>
              <a:rPr lang="ja-JP" altLang="en-US" noProof="0"/>
              <a:t>第</a:t>
            </a:r>
            <a:r>
              <a:rPr lang="en-US" altLang="ja-JP" noProof="0"/>
              <a:t> 2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2"/>
            <a:r>
              <a:rPr lang="ja-JP" altLang="en-US" noProof="0"/>
              <a:t>第</a:t>
            </a:r>
            <a:r>
              <a:rPr lang="en-US" altLang="ja-JP" noProof="0"/>
              <a:t> 3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3"/>
            <a:r>
              <a:rPr lang="ja-JP" altLang="en-US" noProof="0"/>
              <a:t>第</a:t>
            </a:r>
            <a:r>
              <a:rPr lang="en-US" altLang="ja-JP" noProof="0"/>
              <a:t> 4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4"/>
            <a:r>
              <a:rPr lang="ja-JP" altLang="en-US" noProof="0"/>
              <a:t>第</a:t>
            </a:r>
            <a:r>
              <a:rPr lang="en-US" altLang="ja-JP" noProof="0"/>
              <a:t> 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19" tIns="49509" rIns="99019" bIns="49509" numCol="1" anchor="b" anchorCtr="0" compatLnSpc="1">
            <a:prstTxWarp prst="textNoShape">
              <a:avLst/>
            </a:prstTxWarp>
          </a:bodyPr>
          <a:lstStyle>
            <a:lvl1pPr defTabSz="990520">
              <a:defRPr sz="15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19" tIns="49509" rIns="99019" bIns="49509" numCol="1" anchor="b" anchorCtr="0" compatLnSpc="1">
            <a:prstTxWarp prst="textNoShape">
              <a:avLst/>
            </a:prstTxWarp>
          </a:bodyPr>
          <a:lstStyle>
            <a:lvl1pPr algn="r" defTabSz="989013">
              <a:defRPr sz="1500"/>
            </a:lvl1pPr>
          </a:lstStyle>
          <a:p>
            <a:fld id="{CD3EF945-F873-4E51-95CE-3119711769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8453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48DE616-F761-4A57-A4FB-653E07297CA7}" type="slidenum">
              <a:rPr lang="en-US" altLang="ja-JP" sz="1500">
                <a:ea typeface="ＭＳ Ｐゴシック" panose="020B0600070205080204" pitchFamily="50" charset="-128"/>
              </a:rPr>
              <a:pPr eaLnBrk="1" hangingPunct="1">
                <a:spcBef>
                  <a:spcPct val="0"/>
                </a:spcBef>
              </a:pPr>
              <a:t>0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88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673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 txBox="1">
            <a:spLocks noGrp="1" noChangeArrowheads="1"/>
          </p:cNvSpPr>
          <p:nvPr/>
        </p:nvSpPr>
        <p:spPr bwMode="auto">
          <a:xfrm>
            <a:off x="4021139" y="9723439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94" tIns="49498" rIns="98994" bIns="49498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464861-6EA5-47C0-8FFB-175D34727E9A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94" tIns="49498" rIns="98994" bIns="49498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984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 txBox="1">
            <a:spLocks noGrp="1" noChangeArrowheads="1"/>
          </p:cNvSpPr>
          <p:nvPr/>
        </p:nvSpPr>
        <p:spPr bwMode="auto">
          <a:xfrm>
            <a:off x="4021139" y="9723439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94" tIns="49498" rIns="98994" bIns="49498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464861-6EA5-47C0-8FFB-175D34727E9A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94" tIns="49498" rIns="98994" bIns="49498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990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 txBox="1">
            <a:spLocks noGrp="1" noChangeArrowheads="1"/>
          </p:cNvSpPr>
          <p:nvPr/>
        </p:nvSpPr>
        <p:spPr bwMode="auto">
          <a:xfrm>
            <a:off x="4021139" y="9723439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94" tIns="49498" rIns="98994" bIns="49498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464861-6EA5-47C0-8FFB-175D34727E9A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94" tIns="49498" rIns="98994" bIns="49498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6485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9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65DFA54-6B37-4504-849F-340C99FE4D86}" type="slidenum">
              <a:rPr lang="en-US" altLang="ja-JP" sz="1500">
                <a:ea typeface="ＭＳ Ｐゴシック" panose="020B0600070205080204" pitchFamily="50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89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201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7"/>
          <p:cNvSpPr txBox="1">
            <a:spLocks noGrp="1" noChangeArrowheads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1" tIns="49500" rIns="99001" bIns="49500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1E16989-D4EE-4DE6-A808-F7BAAD38E996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406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1" tIns="49500" rIns="99001" bIns="49500"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7648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7"/>
          <p:cNvSpPr txBox="1">
            <a:spLocks noGrp="1" noChangeArrowheads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1F5E452-76E6-4D29-B25E-8BC8273B74B0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1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3968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 txBox="1">
            <a:spLocks noGrp="1" noChangeArrowheads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99FE432-A378-4B30-9B60-413C29C2014D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482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7"/>
          <p:cNvSpPr txBox="1">
            <a:spLocks noGrp="1" noChangeArrowheads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7E420F-EA7C-474F-9EB9-8A18D94FF500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605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7"/>
          <p:cNvSpPr txBox="1">
            <a:spLocks noGrp="1" noChangeArrowheads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7E420F-EA7C-474F-9EB9-8A18D94FF500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3433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 txBox="1">
            <a:spLocks noGrp="1" noChangeArrowheads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F907B76-EB88-4541-82B0-5B1C26BD027F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8231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 txBox="1">
            <a:spLocks noGrp="1" noChangeArrowheads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 anchor="b"/>
          <a:lstStyle>
            <a:lvl1pPr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874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87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464861-6EA5-47C0-8FFB-175D34727E9A}" type="slidenum">
              <a:rPr lang="en-US" altLang="ja-JP" sz="1500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ja-JP" sz="1500">
              <a:ea typeface="ＭＳ Ｐゴシック" panose="020B0600070205080204" pitchFamily="50" charset="-128"/>
            </a:endParaRPr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2" tIns="49502" rIns="99002" bIns="49502"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636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19DA3-8F88-401A-9968-05FE957E63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86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562FCD-9702-46F8-803F-CA976502EE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198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146E8-8775-4737-8E3A-80AC532AB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8226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96F31-4CE4-443F-AB69-BCB28BFDA2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824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BE88F-F68A-4A81-A888-9CB798D8B0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316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1D1F1-B971-440F-9067-13D8B4EF81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5432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9E834-6061-4078-A138-659F5A46EB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0211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0CAD1-70B5-46DD-B228-04F15BFC0B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532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049CD-3BCA-4A58-BED7-C3218833E9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46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162D5E-3BC5-4959-9DC0-D2ED3DCAC0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1443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D1AD42-315F-4C86-913C-8E943A0A75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740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7D7B8-A1AC-40C8-9239-44538D4172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0626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A44D9-AC98-4732-975B-624C8C7AA7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9246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AE704-785C-482E-8A43-BBFD29889B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1303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83735-E762-4342-A26B-E96D0CB0AC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583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C9DA95-83BC-4C69-9913-F97DC97B78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265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1CCDE-EBC9-4CA7-80A0-A403E6238A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523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5E14F-21CD-4FB7-9ABE-24F76CCED1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497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459EFA-3FC3-47DE-958E-4D2D187F10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239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A4CEF-13F7-42EA-93BE-27069172AB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649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CAC133-0FC2-45D2-807A-B06F6E348F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025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D5E682-F018-46AC-8664-BB648DEFC5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655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266382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97650"/>
            <a:ext cx="3441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5538" y="0"/>
            <a:ext cx="2430462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153A05D-5E38-491A-9BC0-0C961EE07FC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7" r:id="rId1"/>
    <p:sldLayoutId id="2147484398" r:id="rId2"/>
    <p:sldLayoutId id="2147484399" r:id="rId3"/>
    <p:sldLayoutId id="2147484400" r:id="rId4"/>
    <p:sldLayoutId id="2147484401" r:id="rId5"/>
    <p:sldLayoutId id="2147484402" r:id="rId6"/>
    <p:sldLayoutId id="2147484403" r:id="rId7"/>
    <p:sldLayoutId id="2147484404" r:id="rId8"/>
    <p:sldLayoutId id="2147484405" r:id="rId9"/>
    <p:sldLayoutId id="2147484406" r:id="rId10"/>
    <p:sldLayoutId id="214748440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266382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MPI Programming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97650"/>
            <a:ext cx="3441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616-2057/616-4009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5538" y="0"/>
            <a:ext cx="2430462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85C5879-C35B-4D06-A603-9906D9B6776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31" r:id="rId2"/>
    <p:sldLayoutId id="2147484432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38" r:id="rId9"/>
    <p:sldLayoutId id="2147484439" r:id="rId10"/>
    <p:sldLayoutId id="2147484440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65***@obcx.cc.u-tokyo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DF94A9C-9BE3-41A4-91EB-1FA556F0C052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0</a:t>
            </a:fld>
            <a:endParaRPr lang="en-US" altLang="ja-JP" sz="1000"/>
          </a:p>
        </p:txBody>
      </p:sp>
      <p:sp>
        <p:nvSpPr>
          <p:cNvPr id="132099" name="スライド番号プレースホルダ 5"/>
          <p:cNvSpPr txBox="1">
            <a:spLocks noGrp="1"/>
          </p:cNvSpPr>
          <p:nvPr/>
        </p:nvSpPr>
        <p:spPr bwMode="auto">
          <a:xfrm>
            <a:off x="7475538" y="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88E4624-063A-4332-A7FD-BC1C766043C2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0</a:t>
            </a:fld>
            <a:endParaRPr lang="en-US" altLang="ja-JP" sz="1000"/>
          </a:p>
        </p:txBody>
      </p:sp>
      <p:sp>
        <p:nvSpPr>
          <p:cNvPr id="1321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906000" cy="706438"/>
          </a:xfrm>
        </p:spPr>
        <p:txBody>
          <a:bodyPr/>
          <a:lstStyle/>
          <a:p>
            <a:pPr eaLnBrk="1" hangingPunct="1"/>
            <a:r>
              <a:rPr lang="ja-JP" altLang="en-US" sz="4000" b="1" dirty="0"/>
              <a:t>ログイン，ディレクトリ作成 </a:t>
            </a:r>
            <a:r>
              <a:rPr lang="en-US" altLang="ja-JP" sz="4000" b="1" dirty="0"/>
              <a:t>on OBCX</a:t>
            </a:r>
            <a:endParaRPr lang="ja-JP" altLang="en-US" sz="4000" b="1" dirty="0"/>
          </a:p>
        </p:txBody>
      </p:sp>
      <p:sp>
        <p:nvSpPr>
          <p:cNvPr id="132101" name="Text Box 3"/>
          <p:cNvSpPr txBox="1">
            <a:spLocks noChangeArrowheads="1"/>
          </p:cNvSpPr>
          <p:nvPr/>
        </p:nvSpPr>
        <p:spPr bwMode="auto">
          <a:xfrm>
            <a:off x="415925" y="1196975"/>
            <a:ext cx="8775700" cy="301621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ssh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hlinkClick r:id="rId3"/>
              </a:rPr>
              <a:t>t65***@obcx.cc.u-tokyo.ac.jp</a:t>
            </a: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ディレクトリ作成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</a:t>
            </a:r>
            <a:r>
              <a:rPr lang="en-US" altLang="ja-JP" sz="2000" b="1" dirty="0">
                <a:solidFill>
                  <a:srgbClr val="0000FF"/>
                </a:solidFill>
                <a:latin typeface="Courier New" panose="02070309020205020404" pitchFamily="49" charset="0"/>
                <a:ea typeface="ＭＳ ゴシック" panose="020B0609070205080204" pitchFamily="49" charset="-128"/>
              </a:rPr>
              <a:t>&gt;$ cd /work/gt65/t65***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&gt;$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mkdir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pFEM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</a:rPr>
              <a:t>（好きな名前でよい）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&gt;$ cd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pFEM</a:t>
            </a: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</a:t>
            </a: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このディレクトリを本講義では </a:t>
            </a: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</a:rPr>
              <a:t>&lt;$O-TOP&gt;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と呼ぶ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</a:t>
            </a:r>
            <a:r>
              <a:rPr lang="ja-JP" altLang="en-US" sz="2000" b="1" dirty="0"/>
              <a:t>基本的にファイル類はこのディレクトリにコピー，解凍する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b="1" dirty="0"/>
          </a:p>
        </p:txBody>
      </p:sp>
      <p:sp>
        <p:nvSpPr>
          <p:cNvPr id="132102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  <p:sp>
        <p:nvSpPr>
          <p:cNvPr id="132103" name="Text Box 3"/>
          <p:cNvSpPr txBox="1">
            <a:spLocks noChangeArrowheads="1"/>
          </p:cNvSpPr>
          <p:nvPr/>
        </p:nvSpPr>
        <p:spPr bwMode="auto">
          <a:xfrm>
            <a:off x="2360613" y="4652963"/>
            <a:ext cx="2232025" cy="1754326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OBCX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/>
              <a:t>Oakbridge</a:t>
            </a:r>
            <a:r>
              <a:rPr lang="en-US" altLang="ja-JP" sz="2400" b="1" dirty="0"/>
              <a:t>-CX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 dirty="0"/>
          </a:p>
        </p:txBody>
      </p:sp>
      <p:sp>
        <p:nvSpPr>
          <p:cNvPr id="132104" name="Text Box 3"/>
          <p:cNvSpPr txBox="1">
            <a:spLocks noChangeArrowheads="1"/>
          </p:cNvSpPr>
          <p:nvPr/>
        </p:nvSpPr>
        <p:spPr bwMode="auto">
          <a:xfrm>
            <a:off x="5384800" y="4652963"/>
            <a:ext cx="2232025" cy="16922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Your PC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954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85817" indent="-263776" eaLnBrk="0" hangingPunct="0">
              <a:spcBef>
                <a:spcPct val="20000"/>
              </a:spcBef>
              <a:buChar char="–"/>
              <a:defRPr kumimoji="1" sz="2585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55103" indent="-211021" eaLnBrk="0" hangingPunct="0">
              <a:spcBef>
                <a:spcPct val="20000"/>
              </a:spcBef>
              <a:buChar char="•"/>
              <a:defRPr kumimoji="1" sz="2215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77145" indent="-211021" eaLnBrk="0" hangingPunct="0">
              <a:spcBef>
                <a:spcPct val="20000"/>
              </a:spcBef>
              <a:buChar char="–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899186" indent="-211021" eaLnBrk="0" hangingPunct="0">
              <a:spcBef>
                <a:spcPct val="20000"/>
              </a:spcBef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21227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743269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165310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587351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CE70C4-7095-478E-BF72-3E037D8946E2}" type="slidenum">
              <a:rPr lang="en-US" altLang="ja-JP" sz="923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ja-JP" sz="923"/>
          </a:p>
        </p:txBody>
      </p:sp>
      <p:sp>
        <p:nvSpPr>
          <p:cNvPr id="1392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65638" y="504094"/>
            <a:ext cx="8840666" cy="584689"/>
          </a:xfrm>
        </p:spPr>
        <p:txBody>
          <a:bodyPr/>
          <a:lstStyle/>
          <a:p>
            <a:pPr eaLnBrk="1" hangingPunct="1"/>
            <a:r>
              <a:rPr lang="ja-JP" altLang="en-US" dirty="0"/>
              <a:t>様々なコマンド</a:t>
            </a:r>
          </a:p>
        </p:txBody>
      </p:sp>
      <p:sp>
        <p:nvSpPr>
          <p:cNvPr id="139270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00472" y="1497176"/>
            <a:ext cx="9324528" cy="863111"/>
          </a:xfrm>
          <a:noFill/>
        </p:spPr>
        <p:txBody>
          <a:bodyPr/>
          <a:lstStyle/>
          <a:p>
            <a:pPr eaLnBrk="1" hangingPunct="1">
              <a:spcBef>
                <a:spcPct val="15000"/>
              </a:spcBef>
              <a:tabLst>
                <a:tab pos="4930775" algn="l"/>
              </a:tabLst>
            </a:pPr>
            <a:r>
              <a:rPr lang="ja-JP" altLang="en-US" dirty="0"/>
              <a:t>ジョブ実行	</a:t>
            </a:r>
            <a:r>
              <a:rPr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pjsub</a:t>
            </a:r>
            <a:r>
              <a:rPr lang="en-US" altLang="ja-JP" dirty="0">
                <a:latin typeface="Courier New" panose="02070309020205020404" pitchFamily="49" charset="0"/>
              </a:rPr>
              <a:t> </a:t>
            </a:r>
            <a:r>
              <a:rPr lang="en-US" altLang="ja-JP" u="sng" dirty="0">
                <a:latin typeface="Courier New" panose="02070309020205020404" pitchFamily="49" charset="0"/>
              </a:rPr>
              <a:t>SCRIPT NAME</a:t>
            </a:r>
            <a:endParaRPr lang="ja-JP" altLang="en-US" u="sng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  <a:tabLst>
                <a:tab pos="4930775" algn="l"/>
              </a:tabLst>
            </a:pPr>
            <a:r>
              <a:rPr lang="ja-JP" altLang="en-US" dirty="0"/>
              <a:t>ジョブ実行状況	</a:t>
            </a:r>
            <a:r>
              <a:rPr lang="en-US" altLang="ja-JP" dirty="0" err="1">
                <a:latin typeface="Courier New" panose="02070309020205020404" pitchFamily="49" charset="0"/>
              </a:rPr>
              <a:t>pjstat</a:t>
            </a:r>
            <a:endParaRPr lang="en-US" altLang="ja-JP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  <a:tabLst>
                <a:tab pos="4930775" algn="l"/>
              </a:tabLst>
            </a:pPr>
            <a:r>
              <a:rPr lang="ja-JP" altLang="en-US" dirty="0"/>
              <a:t>ジョブ停止	</a:t>
            </a:r>
            <a:r>
              <a:rPr lang="en-US" altLang="ja-JP" dirty="0" err="1">
                <a:latin typeface="Courier New" panose="02070309020205020404" pitchFamily="49" charset="0"/>
              </a:rPr>
              <a:t>pjdel</a:t>
            </a:r>
            <a:r>
              <a:rPr lang="en-US" altLang="ja-JP" dirty="0">
                <a:latin typeface="Courier New" panose="02070309020205020404" pitchFamily="49" charset="0"/>
              </a:rPr>
              <a:t> </a:t>
            </a:r>
            <a:r>
              <a:rPr lang="en-US" altLang="ja-JP" u="sng" dirty="0">
                <a:latin typeface="Courier New" panose="02070309020205020404" pitchFamily="49" charset="0"/>
              </a:rPr>
              <a:t>JOB ID</a:t>
            </a:r>
          </a:p>
          <a:p>
            <a:pPr eaLnBrk="1" hangingPunct="1">
              <a:spcBef>
                <a:spcPct val="15000"/>
              </a:spcBef>
              <a:tabLst>
                <a:tab pos="4930775" algn="l"/>
              </a:tabLst>
            </a:pPr>
            <a:r>
              <a:rPr lang="ja-JP" altLang="en-US" dirty="0"/>
              <a:t>ジョブキューの状況	</a:t>
            </a:r>
            <a:r>
              <a:rPr lang="en-US" altLang="ja-JP" dirty="0" err="1">
                <a:latin typeface="Courier New" panose="02070309020205020404" pitchFamily="49" charset="0"/>
              </a:rPr>
              <a:t>pjstat</a:t>
            </a:r>
            <a:r>
              <a:rPr lang="en-US" altLang="ja-JP" dirty="0">
                <a:latin typeface="Courier New" panose="02070309020205020404" pitchFamily="49" charset="0"/>
              </a:rPr>
              <a:t> --</a:t>
            </a:r>
            <a:r>
              <a:rPr lang="en-US" altLang="ja-JP" dirty="0" err="1">
                <a:latin typeface="Courier New" panose="02070309020205020404" pitchFamily="49" charset="0"/>
              </a:rPr>
              <a:t>rsc</a:t>
            </a:r>
            <a:endParaRPr lang="en-US" altLang="ja-JP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  <a:tabLst>
                <a:tab pos="4930775" algn="l"/>
              </a:tabLst>
            </a:pPr>
            <a:r>
              <a:rPr lang="ja-JP" altLang="en-US" dirty="0">
                <a:latin typeface="Courier New" panose="02070309020205020404" pitchFamily="49" charset="0"/>
              </a:rPr>
              <a:t>ジョブキューの状況（詳細）</a:t>
            </a:r>
            <a:r>
              <a:rPr lang="en-US" altLang="ja-JP" dirty="0">
                <a:latin typeface="Courier New" panose="02070309020205020404" pitchFamily="49" charset="0"/>
              </a:rPr>
              <a:t>	</a:t>
            </a:r>
            <a:r>
              <a:rPr lang="en-US" altLang="ja-JP" dirty="0" err="1">
                <a:latin typeface="Courier New" panose="02070309020205020404" pitchFamily="49" charset="0"/>
              </a:rPr>
              <a:t>pjstat</a:t>
            </a:r>
            <a:r>
              <a:rPr lang="en-US" altLang="ja-JP" dirty="0">
                <a:latin typeface="Courier New" panose="02070309020205020404" pitchFamily="49" charset="0"/>
              </a:rPr>
              <a:t> --</a:t>
            </a:r>
            <a:r>
              <a:rPr lang="en-US" altLang="ja-JP" dirty="0" err="1">
                <a:latin typeface="Courier New" panose="02070309020205020404" pitchFamily="49" charset="0"/>
              </a:rPr>
              <a:t>rsc</a:t>
            </a:r>
            <a:r>
              <a:rPr lang="en-US" altLang="ja-JP" dirty="0">
                <a:latin typeface="Courier New" panose="02070309020205020404" pitchFamily="49" charset="0"/>
              </a:rPr>
              <a:t> –x</a:t>
            </a:r>
          </a:p>
          <a:p>
            <a:pPr eaLnBrk="1" hangingPunct="1">
              <a:spcBef>
                <a:spcPct val="15000"/>
              </a:spcBef>
              <a:tabLst>
                <a:tab pos="4930775" algn="l"/>
              </a:tabLst>
            </a:pPr>
            <a:r>
              <a:rPr lang="ja-JP" altLang="en-US" dirty="0">
                <a:latin typeface="Courier New" panose="02070309020205020404" pitchFamily="49" charset="0"/>
              </a:rPr>
              <a:t>実行ジョブ情報</a:t>
            </a:r>
            <a:r>
              <a:rPr lang="en-US" altLang="ja-JP" dirty="0">
                <a:latin typeface="Courier New" panose="02070309020205020404" pitchFamily="49" charset="0"/>
              </a:rPr>
              <a:t>	</a:t>
            </a:r>
            <a:r>
              <a:rPr lang="en-US" altLang="ja-JP" dirty="0" err="1">
                <a:latin typeface="Courier New" panose="02070309020205020404" pitchFamily="49" charset="0"/>
              </a:rPr>
              <a:t>pjstat</a:t>
            </a:r>
            <a:r>
              <a:rPr lang="en-US" altLang="ja-JP" dirty="0">
                <a:latin typeface="Courier New" panose="02070309020205020404" pitchFamily="49" charset="0"/>
              </a:rPr>
              <a:t> –a</a:t>
            </a:r>
          </a:p>
          <a:p>
            <a:pPr eaLnBrk="1" hangingPunct="1">
              <a:spcBef>
                <a:spcPct val="15000"/>
              </a:spcBef>
              <a:tabLst>
                <a:tab pos="4930775" algn="l"/>
              </a:tabLst>
            </a:pPr>
            <a:r>
              <a:rPr lang="ja-JP" altLang="en-US" dirty="0">
                <a:latin typeface="Courier New" panose="02070309020205020404" pitchFamily="49" charset="0"/>
              </a:rPr>
              <a:t>ジョブ実行履歴</a:t>
            </a:r>
            <a:r>
              <a:rPr lang="en-US" altLang="ja-JP" dirty="0">
                <a:latin typeface="Courier New" panose="02070309020205020404" pitchFamily="49" charset="0"/>
              </a:rPr>
              <a:t>	</a:t>
            </a:r>
            <a:r>
              <a:rPr lang="en-US" altLang="ja-JP" dirty="0" err="1">
                <a:latin typeface="Courier New" panose="02070309020205020404" pitchFamily="49" charset="0"/>
              </a:rPr>
              <a:t>pjstat</a:t>
            </a:r>
            <a:r>
              <a:rPr lang="en-US" altLang="ja-JP" dirty="0">
                <a:latin typeface="Courier New" panose="02070309020205020404" pitchFamily="49" charset="0"/>
              </a:rPr>
              <a:t> –H</a:t>
            </a:r>
          </a:p>
          <a:p>
            <a:pPr eaLnBrk="1" hangingPunct="1">
              <a:spcBef>
                <a:spcPct val="15000"/>
              </a:spcBef>
              <a:tabLst>
                <a:tab pos="4930775" algn="l"/>
              </a:tabLst>
            </a:pPr>
            <a:r>
              <a:rPr lang="ja-JP" altLang="en-US" dirty="0">
                <a:latin typeface="Courier New" panose="02070309020205020404" pitchFamily="49" charset="0"/>
              </a:rPr>
              <a:t>ジョブ実行制限</a:t>
            </a:r>
            <a:r>
              <a:rPr lang="en-US" altLang="ja-JP" dirty="0">
                <a:latin typeface="Courier New" panose="02070309020205020404" pitchFamily="49" charset="0"/>
              </a:rPr>
              <a:t>	</a:t>
            </a:r>
            <a:r>
              <a:rPr lang="en-US" altLang="ja-JP" dirty="0" err="1">
                <a:latin typeface="Courier New" panose="02070309020205020404" pitchFamily="49" charset="0"/>
              </a:rPr>
              <a:t>pjstat</a:t>
            </a:r>
            <a:r>
              <a:rPr lang="en-US" altLang="ja-JP" dirty="0">
                <a:latin typeface="Courier New" panose="02070309020205020404" pitchFamily="49" charset="0"/>
              </a:rPr>
              <a:t> --limit</a:t>
            </a:r>
          </a:p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3458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954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85817" indent="-263776" eaLnBrk="0" hangingPunct="0">
              <a:spcBef>
                <a:spcPct val="20000"/>
              </a:spcBef>
              <a:buChar char="–"/>
              <a:defRPr kumimoji="1" sz="2585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55103" indent="-211021" eaLnBrk="0" hangingPunct="0">
              <a:spcBef>
                <a:spcPct val="20000"/>
              </a:spcBef>
              <a:buChar char="•"/>
              <a:defRPr kumimoji="1" sz="2215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77145" indent="-211021" eaLnBrk="0" hangingPunct="0">
              <a:spcBef>
                <a:spcPct val="20000"/>
              </a:spcBef>
              <a:buChar char="–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899186" indent="-211021" eaLnBrk="0" hangingPunct="0">
              <a:spcBef>
                <a:spcPct val="20000"/>
              </a:spcBef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21227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743269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165310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587351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CE70C4-7095-478E-BF72-3E037D8946E2}" type="slidenum">
              <a:rPr lang="en-US" altLang="ja-JP" sz="923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ja-JP" sz="923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8967903-3584-42FF-954A-72D39995B221}"/>
              </a:ext>
            </a:extLst>
          </p:cNvPr>
          <p:cNvSpPr txBox="1"/>
          <p:nvPr/>
        </p:nvSpPr>
        <p:spPr>
          <a:xfrm>
            <a:off x="596516" y="168815"/>
            <a:ext cx="7956024" cy="63709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run]$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pjsub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go1.sh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[INFO] PJM 0000 </a:t>
            </a:r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pjsub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Job 292019 submitted.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run]$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pjsub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go2.sh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[INFO] PJM 0000 </a:t>
            </a:r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pjsub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Job 292020 submitted.</a:t>
            </a:r>
          </a:p>
          <a:p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run]$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Oakbridge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-CX scheduled stop time: 2020/04/24(Fri) 09:00:00 (Remain:  3days 23:09:15)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JOB_ID       JOB_NAME   STATUS  PROJECT  RSCGROUP       START_DATE        ELAPSE           TOKEN NODE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292019       test1      RUNNING gt65     lecture        04/20 09:50:42&lt;   00:00:02             -    1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292020       test2      QUEUED  gt65     lecture        --/-- --:--:--    00:00:00             -    1</a:t>
            </a:r>
          </a:p>
          <a:p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run]$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Oakbridge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-CX scheduled stop time: 2020/04/24(Fri) 09:00:00 (Remain:  3days 23:09:12)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JOB_ID       JOB_NAME   STATUS  PROJECT  RSCGROUP       START_DATE        ELAPSE           TOKEN NODE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292019       test1      RUNNING gt65     lecture        04/20 09:50:42&lt;   00:00:06             -    1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292020       test2      RUNNING gt65     lecture        04/20 09:50:46&lt;   00:00:02             -    1</a:t>
            </a:r>
          </a:p>
          <a:p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run]$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pjdel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292020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[INFO] PJM 0100 </a:t>
            </a:r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pjdel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Job 292020 canceled.</a:t>
            </a:r>
          </a:p>
          <a:p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run]$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Oakbridge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-CX scheduled stop time: 2020/04/24(Fri) 09:00:00 (Remain:  3days 23:09:04)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JOB_ID       JOB_NAME   STATUS  PROJECT  RSCGROUP       START_DATE        ELAPSE           TOKEN NODE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292019       test1      RUNNING gt65     lecture        04/20 09:50:42&lt;   00:00:14             -    1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run]$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Oakbridge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-CX scheduled stop time: 2020/04/24(Fri) 09:00:00 (Remain:  3days 23:07:14)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 unfinished job found.</a:t>
            </a:r>
          </a:p>
        </p:txBody>
      </p:sp>
    </p:spTree>
    <p:extLst>
      <p:ext uri="{BB962C8B-B14F-4D97-AF65-F5344CB8AC3E}">
        <p14:creationId xmlns:p14="http://schemas.microsoft.com/office/powerpoint/2010/main" val="949481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954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85817" indent="-263776" eaLnBrk="0" hangingPunct="0">
              <a:spcBef>
                <a:spcPct val="20000"/>
              </a:spcBef>
              <a:buChar char="–"/>
              <a:defRPr kumimoji="1" sz="2585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55103" indent="-211021" eaLnBrk="0" hangingPunct="0">
              <a:spcBef>
                <a:spcPct val="20000"/>
              </a:spcBef>
              <a:buChar char="•"/>
              <a:defRPr kumimoji="1" sz="2215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77145" indent="-211021" eaLnBrk="0" hangingPunct="0">
              <a:spcBef>
                <a:spcPct val="20000"/>
              </a:spcBef>
              <a:buChar char="–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899186" indent="-211021" eaLnBrk="0" hangingPunct="0">
              <a:spcBef>
                <a:spcPct val="20000"/>
              </a:spcBef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21227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743269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165310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587351" indent="-21102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46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CE70C4-7095-478E-BF72-3E037D8946E2}" type="slidenum">
              <a:rPr lang="en-US" altLang="ja-JP" sz="923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ja-JP" sz="923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8967903-3584-42FF-954A-72D39995B221}"/>
              </a:ext>
            </a:extLst>
          </p:cNvPr>
          <p:cNvSpPr txBox="1"/>
          <p:nvPr/>
        </p:nvSpPr>
        <p:spPr>
          <a:xfrm>
            <a:off x="596516" y="206138"/>
            <a:ext cx="7956024" cy="618630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~]$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--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rsc</a:t>
            </a:r>
            <a:endParaRPr lang="en-US" altLang="ja-JP" sz="1200" dirty="0"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RSCGRP                 STATUS             NODE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lecture                [ENABLE,START]       32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lecture5               [DISABLE,STOP]       64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~]$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--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rsc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-x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RSCGRP                 STATUS           MIN_NODE MAX_NODE MAX_ELAPSE REMAIN_ELAPSE MEM(GB) PROJECT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lecture                [ENABLE,START]          1        8   00:15:00      00:15:00     168 gt00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tutorial               [DISABLE,STOP]          1        8   00:15:00      --:--:--     168 gt00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~]$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-a</a:t>
            </a:r>
          </a:p>
          <a:p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Oakbridge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-CX scheduled stop time: 2020/04/24(Fri) 09:00:00 (Remain:  3days 23:19:29)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JOB_ID       JOB_NAME   STATUS  PROJECT  RSCGROUP       START_DATE        ELAPSE           TOKEN NODE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284147       ********** RUNNING ******** -              04/19 12:58:20    --:--:--             -    -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284149       ********** RUNNING ******** -              04/19 11:50:18    --:--:--             -    -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284159       ********** RUNNING ******** -              04/19 19:16:10    --:--:--             -    -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289904       ********** RUNNING ******** small          04/18 19:59:41    37:40:50             -    2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289909       ********** RUNNING ******** small          04/19 01:02:58    32:37:33             -    2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(…)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~]$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-H</a:t>
            </a:r>
          </a:p>
          <a:p>
            <a:r>
              <a:rPr lang="en-US" altLang="ja-JP" sz="1200" dirty="0" err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Oakbridge</a:t>
            </a:r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-CX scheduled stop time: 2020/04/24(Fri) 09:00:00 (Remain:  3days 23:19:16)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JOB_ID       JOB_NAME   STATUS  PROJECT  RSCGROUP       START_DATE        ELAPSE           TOKEN NODE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290914       test       END     gt00     lecture        04/18 12:46:24    00:01:44             -    1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290913       test       END     gt00     lecture        04/18 12:46:06    00:02:07             -    1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290915       test       END     gt00     lecture        04/18 12:49:26    00:00:59             -    1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(…)</a:t>
            </a:r>
          </a:p>
          <a:p>
            <a:endParaRPr lang="en-US" altLang="ja-JP" sz="1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[t65XYZ@obcx04 ~]$ </a:t>
            </a:r>
            <a:r>
              <a:rPr lang="en-US" altLang="ja-JP" sz="1200" dirty="0" err="1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pjstat</a:t>
            </a:r>
            <a:r>
              <a:rPr lang="en-US" altLang="ja-JP" sz="12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--limit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PROJECT     ACCEPT       RUN  BULK_RUN      NODE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gt00        0/  80    0/  20    0/ 256    0/   -</a:t>
            </a:r>
          </a:p>
        </p:txBody>
      </p:sp>
    </p:spTree>
    <p:extLst>
      <p:ext uri="{BB962C8B-B14F-4D97-AF65-F5344CB8AC3E}">
        <p14:creationId xmlns:p14="http://schemas.microsoft.com/office/powerpoint/2010/main" val="107942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775AF2B-5137-41CD-9536-7D6A88269B42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000"/>
          </a:p>
        </p:txBody>
      </p:sp>
      <p:sp>
        <p:nvSpPr>
          <p:cNvPr id="133123" name="スライド番号プレースホルダ 5"/>
          <p:cNvSpPr txBox="1">
            <a:spLocks noGrp="1"/>
          </p:cNvSpPr>
          <p:nvPr/>
        </p:nvSpPr>
        <p:spPr bwMode="auto">
          <a:xfrm>
            <a:off x="7475538" y="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6DAFE52-3844-4698-BA03-602EF65D44E1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000"/>
          </a:p>
        </p:txBody>
      </p:sp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906000" cy="706438"/>
          </a:xfrm>
        </p:spPr>
        <p:txBody>
          <a:bodyPr/>
          <a:lstStyle/>
          <a:p>
            <a:pPr eaLnBrk="1" hangingPunct="1"/>
            <a:r>
              <a:rPr lang="ja-JP" altLang="en-US" sz="4000" b="1" dirty="0"/>
              <a:t>ファイルコピー </a:t>
            </a:r>
            <a:r>
              <a:rPr lang="en-US" altLang="ja-JP" sz="4000" b="1" dirty="0"/>
              <a:t>on OBCX</a:t>
            </a:r>
            <a:endParaRPr lang="ja-JP" altLang="en-US" sz="4000" b="1" dirty="0"/>
          </a:p>
        </p:txBody>
      </p:sp>
      <p:sp>
        <p:nvSpPr>
          <p:cNvPr id="133125" name="Text Box 3"/>
          <p:cNvSpPr txBox="1">
            <a:spLocks noChangeArrowheads="1"/>
          </p:cNvSpPr>
          <p:nvPr/>
        </p:nvSpPr>
        <p:spPr bwMode="auto">
          <a:xfrm>
            <a:off x="200025" y="1125538"/>
            <a:ext cx="9505950" cy="563086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u="sng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FORTRAN</a:t>
            </a:r>
            <a:r>
              <a:rPr lang="ja-JP" altLang="en-US" sz="2000" b="1" u="sng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ユーザー</a:t>
            </a:r>
            <a:endParaRPr lang="en-US" altLang="ja-JP" sz="2000" b="1" u="sng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&gt;$ cd /work/gt65/t65XXX/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pFEM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&gt;$ cp /work/gt65/z30088/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class_eps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/F/s1-f.tar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&gt;$ tar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xvf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s1-f.tar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u="sng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C</a:t>
            </a:r>
            <a:r>
              <a:rPr lang="ja-JP" altLang="en-US" sz="2000" b="1" u="sng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ユーザー</a:t>
            </a:r>
            <a:endParaRPr lang="en-US" altLang="ja-JP" sz="2000" b="1" u="sng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&gt;$ cd /work/gt65/t65XXX/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pFEM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&gt;$ cp /work/gt65/z30088/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class_eps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/C/s1-c.tar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&gt;$ tar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xvf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s1-c.tar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u="sng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ディレクトリ確認</a:t>
            </a:r>
            <a:endParaRPr lang="en-US" altLang="ja-JP" sz="2000" b="1" u="sng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&gt;$ 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   </a:t>
            </a:r>
            <a:r>
              <a:rPr lang="en-US" altLang="ja-JP" sz="2000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mpi</a:t>
            </a: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 &gt;$ cd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/S1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このディレクトリを本講義では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 &lt;$O-S1&gt; </a:t>
            </a:r>
            <a:r>
              <a:rPr lang="ja-JP" altLang="en-US" sz="2000" b="1" dirty="0">
                <a:latin typeface="Courier New" panose="02070309020205020404" pitchFamily="49" charset="0"/>
                <a:ea typeface="ＭＳ ゴシック" panose="020B0609070205080204" pitchFamily="49" charset="-128"/>
              </a:rPr>
              <a:t>と呼ぶ。</a:t>
            </a: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</a:rPr>
              <a:t>&lt;$O-S1&gt; = &lt;$O-TOP&gt;/</a:t>
            </a:r>
            <a:r>
              <a:rPr lang="en-US" altLang="ja-JP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</a:rPr>
              <a:t>mpi</a:t>
            </a: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</a:rPr>
              <a:t>/S1</a:t>
            </a:r>
          </a:p>
        </p:txBody>
      </p:sp>
      <p:sp>
        <p:nvSpPr>
          <p:cNvPr id="133126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140252-851F-4DB6-ADF4-E54A75DC7856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000"/>
          </a:p>
        </p:txBody>
      </p:sp>
      <p:sp>
        <p:nvSpPr>
          <p:cNvPr id="150531" name="Rectangle 6"/>
          <p:cNvSpPr txBox="1">
            <a:spLocks noGrp="1" noChangeArrowheads="1"/>
          </p:cNvSpPr>
          <p:nvPr/>
        </p:nvSpPr>
        <p:spPr bwMode="auto">
          <a:xfrm>
            <a:off x="7475538" y="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BE06570-0A6F-4093-BCF1-39B21F0892F9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000"/>
          </a:p>
        </p:txBody>
      </p:sp>
      <p:sp>
        <p:nvSpPr>
          <p:cNvPr id="150532" name="スライド番号プレースホルダ 5"/>
          <p:cNvSpPr txBox="1">
            <a:spLocks noGrp="1"/>
          </p:cNvSpPr>
          <p:nvPr/>
        </p:nvSpPr>
        <p:spPr bwMode="auto">
          <a:xfrm>
            <a:off x="7475538" y="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54C1289-016B-4166-AFB1-AEC1B4F0318C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000"/>
          </a:p>
        </p:txBody>
      </p:sp>
      <p:sp>
        <p:nvSpPr>
          <p:cNvPr id="1505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404813"/>
            <a:ext cx="8904287" cy="633412"/>
          </a:xfrm>
        </p:spPr>
        <p:txBody>
          <a:bodyPr/>
          <a:lstStyle/>
          <a:p>
            <a:pPr eaLnBrk="1" hangingPunct="1"/>
            <a:r>
              <a:rPr lang="ja-JP" altLang="en-US" sz="4000" b="1"/>
              <a:t>まずはプログラムの例</a:t>
            </a:r>
          </a:p>
        </p:txBody>
      </p:sp>
      <p:sp>
        <p:nvSpPr>
          <p:cNvPr id="150534" name="Text Box 5"/>
          <p:cNvSpPr txBox="1">
            <a:spLocks noChangeArrowheads="1"/>
          </p:cNvSpPr>
          <p:nvPr/>
        </p:nvSpPr>
        <p:spPr bwMode="auto">
          <a:xfrm>
            <a:off x="1930400" y="1268413"/>
            <a:ext cx="6407150" cy="262572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implicit REAL*8 (A-H,O-Z)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include 'mpif.h‘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integer :: PETOT, my_rank, ierr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400">
              <a:latin typeface="Courier New" panose="02070309020205020404" pitchFamily="49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call MPI_INIT      (ierr)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call MPI_COMM_SIZE (MPI_COMM_WORLD, PETOT, ierr 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call MPI_COMM_RANK (MPI_COMM_WORLD, my_rank, ierr 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400">
              <a:latin typeface="Courier New" panose="02070309020205020404" pitchFamily="49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write (*,'(a,2i8)') 'Hello World FORTRAN', my_rank, PETOT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400">
              <a:latin typeface="Courier New" panose="02070309020205020404" pitchFamily="49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call MPI_FINALIZE (ierr)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400">
              <a:latin typeface="Courier New" panose="02070309020205020404" pitchFamily="49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stop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150535" name="Text Box 6"/>
          <p:cNvSpPr txBox="1">
            <a:spLocks noChangeArrowheads="1"/>
          </p:cNvSpPr>
          <p:nvPr/>
        </p:nvSpPr>
        <p:spPr bwMode="auto">
          <a:xfrm>
            <a:off x="1930400" y="4097338"/>
            <a:ext cx="6407150" cy="26447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#include "mpi.h"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#include &lt;stdio.h&gt;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latin typeface="Courier New" panose="02070309020205020404" pitchFamily="49" charset="0"/>
              </a:rPr>
              <a:t>int main(int argc, char **argv)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    int n, myid, numprocs, i;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40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    MPI_Init(&amp;argc,&amp;argv);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    MPI_Comm_size(MPI_COMM_WORLD,&amp;numprocs);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    MPI_Comm_rank(MPI_COMM_WORLD,&amp;myid);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    printf ("Hello World %d\n", myid);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    MPI_Finalize();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487363" y="1268413"/>
            <a:ext cx="1139825" cy="36671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hello.f</a:t>
            </a: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500063" y="4079875"/>
            <a:ext cx="1141412" cy="36671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hello.c</a:t>
            </a:r>
          </a:p>
        </p:txBody>
      </p:sp>
      <p:sp>
        <p:nvSpPr>
          <p:cNvPr id="150538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6AFB50-4EF2-472E-A5B8-C1C48380B4FE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000"/>
          </a:p>
        </p:txBody>
      </p:sp>
      <p:sp>
        <p:nvSpPr>
          <p:cNvPr id="135171" name="スライド番号プレースホルダ 3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2270E31-38BE-4183-AE79-0AD892FE92C9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000"/>
          </a:p>
        </p:txBody>
      </p:sp>
      <p:sp>
        <p:nvSpPr>
          <p:cNvPr id="135172" name="スライド番号プレースホルダ 5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BF44505-D96B-465B-9239-E519F94C4278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000"/>
          </a:p>
        </p:txBody>
      </p:sp>
      <p:sp>
        <p:nvSpPr>
          <p:cNvPr id="135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0025" y="260350"/>
            <a:ext cx="9577388" cy="633413"/>
          </a:xfrm>
        </p:spPr>
        <p:txBody>
          <a:bodyPr/>
          <a:lstStyle/>
          <a:p>
            <a:pPr eaLnBrk="1" hangingPunct="1"/>
            <a:r>
              <a:rPr lang="en-US" altLang="ja-JP" sz="4000" b="1"/>
              <a:t>hello.f/c </a:t>
            </a:r>
            <a:r>
              <a:rPr lang="ja-JP" altLang="en-US" sz="4000" b="1"/>
              <a:t>をコンパイルしてみよう！</a:t>
            </a:r>
            <a:endParaRPr lang="ja-JP" altLang="en-US" sz="3200"/>
          </a:p>
        </p:txBody>
      </p:sp>
      <p:sp>
        <p:nvSpPr>
          <p:cNvPr id="135174" name="Text Box 3"/>
          <p:cNvSpPr txBox="1">
            <a:spLocks noChangeArrowheads="1"/>
          </p:cNvSpPr>
          <p:nvPr/>
        </p:nvSpPr>
        <p:spPr bwMode="auto">
          <a:xfrm>
            <a:off x="176212" y="1341438"/>
            <a:ext cx="9432925" cy="10156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&gt;$ cd /work/gt65/t65XXX/</a:t>
            </a:r>
            <a:r>
              <a:rPr lang="en-US" altLang="ja-JP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pFEM</a:t>
            </a: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/</a:t>
            </a:r>
            <a:r>
              <a:rPr lang="en-US" altLang="ja-JP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/S1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&gt;$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mpiifort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-align array64byte -O3 -axCORE-AVX512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hello.f</a:t>
            </a: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&gt;$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mpiicc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-align -O3 -axCORE-AVX512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hello.c</a:t>
            </a: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135175" name="Text Box 3"/>
          <p:cNvSpPr txBox="1">
            <a:spLocks noChangeArrowheads="1"/>
          </p:cNvSpPr>
          <p:nvPr/>
        </p:nvSpPr>
        <p:spPr bwMode="auto">
          <a:xfrm>
            <a:off x="152400" y="2714625"/>
            <a:ext cx="9480550" cy="3028521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 b="1" u="sng" dirty="0"/>
              <a:t>FORTRAN</a:t>
            </a:r>
            <a:endParaRPr lang="en-US" altLang="ja-JP" sz="2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ourier New" panose="02070309020205020404" pitchFamily="49" charset="0"/>
              </a:rPr>
              <a:t>“</a:t>
            </a:r>
            <a:r>
              <a:rPr lang="en-US" altLang="ja-JP" sz="2800" b="1" dirty="0" err="1">
                <a:latin typeface="Courier New" panose="02070309020205020404" pitchFamily="49" charset="0"/>
              </a:rPr>
              <a:t>mpiifort</a:t>
            </a:r>
            <a:r>
              <a:rPr lang="en-US" altLang="ja-JP" sz="2800" b="1" dirty="0">
                <a:latin typeface="Courier New" panose="02070309020205020404" pitchFamily="49" charset="0"/>
              </a:rPr>
              <a:t>”</a:t>
            </a:r>
            <a:r>
              <a:rPr lang="ja-JP" altLang="en-US" sz="2800" b="1" dirty="0">
                <a:latin typeface="Courier New" panose="02070309020205020404" pitchFamily="49" charset="0"/>
              </a:rPr>
              <a:t>：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ourier New" panose="02070309020205020404" pitchFamily="49" charset="0"/>
              </a:rPr>
              <a:t>     	  </a:t>
            </a:r>
            <a:r>
              <a:rPr lang="en-US" altLang="ja-JP" sz="2400" b="1" dirty="0">
                <a:latin typeface="Courier New" panose="02070309020205020404" pitchFamily="49" charset="0"/>
              </a:rPr>
              <a:t>Intel Fortran90</a:t>
            </a:r>
            <a:r>
              <a:rPr lang="ja-JP" altLang="en-US" sz="2400" b="1" dirty="0">
                <a:latin typeface="Courier New" panose="02070309020205020404" pitchFamily="49" charset="0"/>
              </a:rPr>
              <a:t>＋</a:t>
            </a:r>
            <a:r>
              <a:rPr lang="en-US" altLang="ja-JP" sz="2400" b="1" dirty="0">
                <a:latin typeface="Courier New" panose="02070309020205020404" pitchFamily="49" charset="0"/>
              </a:rPr>
              <a:t>MPI</a:t>
            </a:r>
            <a:r>
              <a:rPr lang="ja-JP" altLang="en-US" sz="2400" b="1" dirty="0">
                <a:latin typeface="Courier New" panose="02070309020205020404" pitchFamily="49" charset="0"/>
              </a:rPr>
              <a:t>によってプログラムをコンパイル</a:t>
            </a:r>
            <a:r>
              <a:rPr lang="ja-JP" altLang="en-US" sz="2400" b="1" dirty="0" err="1">
                <a:latin typeface="Courier New" panose="02070309020205020404" pitchFamily="49" charset="0"/>
              </a:rPr>
              <a:t>す</a:t>
            </a:r>
            <a:endParaRPr lang="en-US" altLang="ja-JP" sz="2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ourier New" panose="02070309020205020404" pitchFamily="49" charset="0"/>
              </a:rPr>
              <a:t>       </a:t>
            </a:r>
            <a:r>
              <a:rPr lang="ja-JP" altLang="en-US" sz="2400" b="1" dirty="0">
                <a:latin typeface="Courier New" panose="02070309020205020404" pitchFamily="49" charset="0"/>
              </a:rPr>
              <a:t>る際に必要な，コンパイラ，ライブラリ等がバインドされている</a:t>
            </a:r>
            <a:r>
              <a:rPr lang="ja-JP" altLang="en-US" sz="2800" b="1" dirty="0">
                <a:latin typeface="Courier New" panose="02070309020205020404" pitchFamily="49" charset="0"/>
              </a:rPr>
              <a:t>  </a:t>
            </a:r>
            <a:endParaRPr lang="ja-JP" altLang="en-US" sz="2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 b="1" u="sng" dirty="0"/>
              <a:t>C</a:t>
            </a:r>
            <a:r>
              <a:rPr lang="ja-JP" altLang="en-US" sz="2800" b="1" u="sng" dirty="0"/>
              <a:t>言語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ourier New" panose="02070309020205020404" pitchFamily="49" charset="0"/>
              </a:rPr>
              <a:t>“</a:t>
            </a:r>
            <a:r>
              <a:rPr lang="en-US" altLang="ja-JP" sz="2800" b="1" dirty="0" err="1">
                <a:latin typeface="Courier New" panose="02070309020205020404" pitchFamily="49" charset="0"/>
              </a:rPr>
              <a:t>mpicc</a:t>
            </a:r>
            <a:r>
              <a:rPr lang="en-US" altLang="ja-JP" sz="2800" b="1" dirty="0">
                <a:latin typeface="Courier New" panose="02070309020205020404" pitchFamily="49" charset="0"/>
              </a:rPr>
              <a:t>”</a:t>
            </a:r>
            <a:r>
              <a:rPr lang="ja-JP" altLang="en-US" sz="2800" b="1" dirty="0">
                <a:latin typeface="Courier New" panose="02070309020205020404" pitchFamily="49" charset="0"/>
              </a:rPr>
              <a:t>：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ourier New" panose="02070309020205020404" pitchFamily="49" charset="0"/>
              </a:rPr>
              <a:t>     	  </a:t>
            </a:r>
            <a:r>
              <a:rPr lang="en-US" altLang="ja-JP" sz="2400" b="1" dirty="0">
                <a:latin typeface="Courier New" panose="02070309020205020404" pitchFamily="49" charset="0"/>
              </a:rPr>
              <a:t>Intel C</a:t>
            </a:r>
            <a:r>
              <a:rPr lang="ja-JP" altLang="en-US" sz="2400" b="1" dirty="0">
                <a:latin typeface="Courier New" panose="02070309020205020404" pitchFamily="49" charset="0"/>
              </a:rPr>
              <a:t>＋</a:t>
            </a:r>
            <a:r>
              <a:rPr lang="en-US" altLang="ja-JP" sz="2400" b="1" dirty="0">
                <a:latin typeface="Courier New" panose="02070309020205020404" pitchFamily="49" charset="0"/>
              </a:rPr>
              <a:t>MPI</a:t>
            </a:r>
            <a:r>
              <a:rPr lang="ja-JP" altLang="en-US" sz="2400" b="1" dirty="0">
                <a:latin typeface="Courier New" panose="02070309020205020404" pitchFamily="49" charset="0"/>
              </a:rPr>
              <a:t>によってプログラムをコンパイルする際に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ourier New" panose="02070309020205020404" pitchFamily="49" charset="0"/>
              </a:rPr>
              <a:t>	  必要な，コンパイラ，ライブラリ等がバインドされている</a:t>
            </a:r>
            <a:endParaRPr lang="en-US" altLang="ja-JP" sz="2400" b="1" dirty="0">
              <a:latin typeface="Courier New" panose="02070309020205020404" pitchFamily="49" charset="0"/>
            </a:endParaRPr>
          </a:p>
        </p:txBody>
      </p:sp>
      <p:sp>
        <p:nvSpPr>
          <p:cNvPr id="135176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F2CAA70-DA59-4692-B563-078BFAB2592C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000"/>
          </a:p>
        </p:txBody>
      </p:sp>
      <p:sp>
        <p:nvSpPr>
          <p:cNvPr id="136195" name="スライド番号プレースホルダ 3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2C07392-73FD-44CD-9507-8E5D5B449EDB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000"/>
          </a:p>
        </p:txBody>
      </p:sp>
      <p:sp>
        <p:nvSpPr>
          <p:cNvPr id="136196" name="スライド番号プレースホルダ 5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260281F-34D4-4692-A9E6-0F23CA68EFEC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000"/>
          </a:p>
        </p:txBody>
      </p:sp>
      <p:sp>
        <p:nvSpPr>
          <p:cNvPr id="136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7013" y="404813"/>
            <a:ext cx="9405937" cy="633412"/>
          </a:xfrm>
        </p:spPr>
        <p:txBody>
          <a:bodyPr/>
          <a:lstStyle/>
          <a:p>
            <a:pPr eaLnBrk="1" hangingPunct="1"/>
            <a:r>
              <a:rPr lang="ja-JP" altLang="en-US" b="1"/>
              <a:t>ジョブ実行</a:t>
            </a:r>
          </a:p>
        </p:txBody>
      </p:sp>
      <p:sp>
        <p:nvSpPr>
          <p:cNvPr id="1361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9413" y="1268413"/>
            <a:ext cx="9145587" cy="2447925"/>
          </a:xfrm>
        </p:spPr>
        <p:txBody>
          <a:bodyPr/>
          <a:lstStyle/>
          <a:p>
            <a:pPr eaLnBrk="1" hangingPunct="1">
              <a:spcBef>
                <a:spcPct val="15000"/>
              </a:spcBef>
            </a:pPr>
            <a:r>
              <a:rPr lang="ja-JP" altLang="ja-JP" sz="2800" dirty="0"/>
              <a:t>実行方法</a:t>
            </a:r>
            <a:endParaRPr lang="ja-JP" altLang="en-US" sz="2800" dirty="0"/>
          </a:p>
          <a:p>
            <a:pPr lvl="1" eaLnBrk="1" hangingPunct="1">
              <a:spcBef>
                <a:spcPct val="15000"/>
              </a:spcBef>
            </a:pPr>
            <a:r>
              <a:rPr lang="ja-JP" altLang="ja-JP" sz="2400" dirty="0"/>
              <a:t>基本的にバッチジョブのみ</a:t>
            </a:r>
            <a:endParaRPr lang="ja-JP" altLang="en-US" sz="2400" dirty="0"/>
          </a:p>
          <a:p>
            <a:pPr lvl="1" eaLnBrk="1" hangingPunct="1">
              <a:spcBef>
                <a:spcPct val="15000"/>
              </a:spcBef>
            </a:pPr>
            <a:r>
              <a:rPr lang="ja-JP" altLang="ja-JP" sz="2400" dirty="0"/>
              <a:t>インタラクティヴの実行は「基本的に」できません</a:t>
            </a:r>
            <a:endParaRPr lang="en-US" altLang="ja-JP" sz="2400" dirty="0"/>
          </a:p>
          <a:p>
            <a:pPr eaLnBrk="1" hangingPunct="1">
              <a:spcBef>
                <a:spcPct val="15000"/>
              </a:spcBef>
            </a:pPr>
            <a:r>
              <a:rPr lang="ja-JP" altLang="ja-JP" sz="2800" dirty="0"/>
              <a:t>実行手順</a:t>
            </a:r>
            <a:endParaRPr lang="ja-JP" altLang="en-US" sz="2800" dirty="0"/>
          </a:p>
          <a:p>
            <a:pPr lvl="1" eaLnBrk="1" hangingPunct="1">
              <a:spcBef>
                <a:spcPct val="15000"/>
              </a:spcBef>
            </a:pPr>
            <a:r>
              <a:rPr lang="ja-JP" altLang="ja-JP" sz="2400" dirty="0"/>
              <a:t>ジョブスクリプトを書きます</a:t>
            </a:r>
          </a:p>
          <a:p>
            <a:pPr lvl="1" eaLnBrk="1" hangingPunct="1">
              <a:spcBef>
                <a:spcPct val="15000"/>
              </a:spcBef>
            </a:pPr>
            <a:r>
              <a:rPr lang="ja-JP" altLang="ja-JP" sz="2400" dirty="0"/>
              <a:t>ジョブを投入します</a:t>
            </a:r>
          </a:p>
          <a:p>
            <a:pPr lvl="1" eaLnBrk="1" hangingPunct="1">
              <a:spcBef>
                <a:spcPct val="15000"/>
              </a:spcBef>
            </a:pPr>
            <a:r>
              <a:rPr lang="ja-JP" altLang="ja-JP" sz="2400" dirty="0"/>
              <a:t>ジョブの状態を確認します</a:t>
            </a:r>
          </a:p>
          <a:p>
            <a:pPr lvl="1" eaLnBrk="1" hangingPunct="1">
              <a:spcBef>
                <a:spcPct val="15000"/>
              </a:spcBef>
            </a:pPr>
            <a:r>
              <a:rPr lang="ja-JP" altLang="ja-JP" sz="2400" dirty="0"/>
              <a:t>結果を確認します</a:t>
            </a:r>
            <a:endParaRPr lang="ja-JP" altLang="en-US" sz="2400" dirty="0"/>
          </a:p>
          <a:p>
            <a:pPr eaLnBrk="1" hangingPunct="1">
              <a:spcBef>
                <a:spcPct val="15000"/>
              </a:spcBef>
            </a:pPr>
            <a:r>
              <a:rPr lang="ja-JP" altLang="en-US" sz="2800" dirty="0"/>
              <a:t>その他</a:t>
            </a:r>
          </a:p>
          <a:p>
            <a:pPr lvl="1" eaLnBrk="1" hangingPunct="1">
              <a:spcBef>
                <a:spcPct val="15000"/>
              </a:spcBef>
            </a:pPr>
            <a:r>
              <a:rPr lang="ja-JP" altLang="ja-JP" sz="2400" dirty="0"/>
              <a:t>実行時には1ノード（</a:t>
            </a:r>
            <a:r>
              <a:rPr lang="en-US" altLang="ja-JP" sz="2400" dirty="0"/>
              <a:t>56</a:t>
            </a:r>
            <a:r>
              <a:rPr lang="ja-JP" altLang="ja-JP" sz="2400" dirty="0"/>
              <a:t>コア）が占有されます</a:t>
            </a:r>
            <a:endParaRPr lang="ja-JP" altLang="en-US" sz="2400" dirty="0"/>
          </a:p>
          <a:p>
            <a:pPr lvl="1" eaLnBrk="1" hangingPunct="1">
              <a:spcBef>
                <a:spcPct val="15000"/>
              </a:spcBef>
            </a:pPr>
            <a:r>
              <a:rPr lang="ja-JP" altLang="ja-JP" sz="2400" dirty="0"/>
              <a:t>他のユーザーのジョブに使われることはありません</a:t>
            </a:r>
          </a:p>
        </p:txBody>
      </p:sp>
      <p:sp>
        <p:nvSpPr>
          <p:cNvPr id="136199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2CF065-AD58-45AC-A213-8FA4E1D5E28B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1000"/>
          </a:p>
        </p:txBody>
      </p:sp>
      <p:sp>
        <p:nvSpPr>
          <p:cNvPr id="137219" name="スライド番号プレースホルダ 3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9DC67CB-59C1-4039-9551-19B2D96CFAAA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1000"/>
          </a:p>
        </p:txBody>
      </p:sp>
      <p:sp>
        <p:nvSpPr>
          <p:cNvPr id="137220" name="スライド番号プレースホルダ 5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AD542DC-2808-4328-8BB7-51E7E4C711F0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1000"/>
          </a:p>
        </p:txBody>
      </p:sp>
      <p:sp>
        <p:nvSpPr>
          <p:cNvPr id="1372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3050" y="127001"/>
            <a:ext cx="9405938" cy="633412"/>
          </a:xfrm>
        </p:spPr>
        <p:txBody>
          <a:bodyPr/>
          <a:lstStyle/>
          <a:p>
            <a:pPr eaLnBrk="1" hangingPunct="1"/>
            <a:r>
              <a:rPr lang="ja-JP" altLang="en-US" b="1" dirty="0"/>
              <a:t>ジョブスクリプト</a:t>
            </a:r>
          </a:p>
        </p:txBody>
      </p:sp>
      <p:sp>
        <p:nvSpPr>
          <p:cNvPr id="1372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4181" y="760413"/>
            <a:ext cx="9037638" cy="935038"/>
          </a:xfrm>
        </p:spPr>
        <p:txBody>
          <a:bodyPr/>
          <a:lstStyle/>
          <a:p>
            <a:pPr eaLnBrk="1" hangingPunct="1">
              <a:spcBef>
                <a:spcPct val="15000"/>
              </a:spcBef>
            </a:pPr>
            <a:r>
              <a:rPr lang="en-US" altLang="ja-JP" sz="2800" b="1" dirty="0">
                <a:latin typeface="Courier New" panose="02070309020205020404" pitchFamily="49" charset="0"/>
              </a:rPr>
              <a:t>&lt;$O-S1&gt;/hello.sh</a:t>
            </a:r>
          </a:p>
          <a:p>
            <a:pPr eaLnBrk="1" hangingPunct="1">
              <a:spcBef>
                <a:spcPct val="15000"/>
              </a:spcBef>
            </a:pPr>
            <a:r>
              <a:rPr lang="ja-JP" altLang="en-US" sz="2800" dirty="0"/>
              <a:t>スケジューラへの指令 ＋ シェルスクリプト</a:t>
            </a:r>
          </a:p>
        </p:txBody>
      </p:sp>
      <p:sp>
        <p:nvSpPr>
          <p:cNvPr id="137223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658FB48-7750-4C31-958A-98CC9A110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1722797"/>
            <a:ext cx="9432925" cy="378565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20000"/>
              </a:spcBef>
              <a:buChar char="•"/>
              <a:tabLst>
                <a:tab pos="3230563" algn="l"/>
                <a:tab pos="55626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30563" algn="l"/>
                <a:tab pos="55626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30563" algn="l"/>
                <a:tab pos="55626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#!/bin/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sh</a:t>
            </a: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-N "hello“		Job 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</a:t>
            </a:r>
            <a:r>
              <a:rPr lang="en-US" altLang="ja-JP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rscgrp</a:t>
            </a: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=lecture5	Name of “QUEUE”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0000FF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node=1		Node#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0000FF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--</a:t>
            </a:r>
            <a:r>
              <a:rPr lang="en-US" altLang="ja-JP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solidFill>
                  <a:srgbClr val="0000FF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proc=4		Total MPI Process#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elapse=00:15:00	Computation Time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-g gt65		Group Name (Wallet)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-j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-e err		Standard Error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-o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hello.lst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		Standard Output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mpiexec.hydra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-n ${PJM_MPI_PROC} ./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a.out</a:t>
            </a: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408B8F5-9102-4A1E-B5BA-4659E2516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85" y="5617428"/>
            <a:ext cx="9542351" cy="101566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>
            <a:spAutoFit/>
          </a:bodyPr>
          <a:lstStyle>
            <a:lvl1pPr marL="361950" indent="-361950">
              <a:spcBef>
                <a:spcPct val="20000"/>
              </a:spcBef>
              <a:buChar char="•"/>
              <a:tabLst>
                <a:tab pos="3230563" algn="l"/>
                <a:tab pos="55626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30563" algn="l"/>
                <a:tab pos="55626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30563" algn="l"/>
                <a:tab pos="55626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mpiexec.hydra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	Command for 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Runnig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MPI JOB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-n ${PJM_MPI_PROC} 	= (--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proc=XX), in this case =4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./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a.out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	name of executable file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2CF065-AD58-45AC-A213-8FA4E1D5E28B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1000"/>
          </a:p>
        </p:txBody>
      </p:sp>
      <p:sp>
        <p:nvSpPr>
          <p:cNvPr id="137219" name="スライド番号プレースホルダ 3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9DC67CB-59C1-4039-9551-19B2D96CFAAA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1000"/>
          </a:p>
        </p:txBody>
      </p:sp>
      <p:sp>
        <p:nvSpPr>
          <p:cNvPr id="137220" name="スライド番号プレースホルダ 5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AD542DC-2808-4328-8BB7-51E7E4C711F0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1000"/>
          </a:p>
        </p:txBody>
      </p:sp>
      <p:sp>
        <p:nvSpPr>
          <p:cNvPr id="1372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647" y="267273"/>
            <a:ext cx="9906000" cy="637703"/>
          </a:xfrm>
        </p:spPr>
        <p:txBody>
          <a:bodyPr/>
          <a:lstStyle/>
          <a:p>
            <a:pPr eaLnBrk="1" hangingPunct="1"/>
            <a:r>
              <a:rPr lang="ja-JP" altLang="en-US" b="1" dirty="0"/>
              <a:t>プロセス数</a:t>
            </a:r>
            <a:endParaRPr lang="ja-JP" altLang="en-US" sz="2800" dirty="0"/>
          </a:p>
        </p:txBody>
      </p:sp>
      <p:sp>
        <p:nvSpPr>
          <p:cNvPr id="137223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9E1B949-D09C-43D9-A39A-03ED52301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97" y="4329709"/>
            <a:ext cx="9742611" cy="2528291"/>
          </a:xfrm>
          <a:prstGeom prst="rect">
            <a:avLst/>
          </a:prstGeom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06239FAC-25EB-4D44-BED3-2F6A96563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33" y="1207075"/>
            <a:ext cx="9742611" cy="286232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•"/>
              <a:tabLst>
                <a:tab pos="3230563" algn="l"/>
                <a:tab pos="55626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230563" algn="l"/>
                <a:tab pos="55626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230563" algn="l"/>
                <a:tab pos="55626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30563" algn="l"/>
                <a:tab pos="55626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node=1;#PJM 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 1	1-node, 1-proc, 1-proc/n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node=1;#PJM 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 4 	1-node, 4-proc, 4-proc/n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node=1;#PJM 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proc=16	1-node,16-proc,16-proc/n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node=1;#PJM 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proc=28	1-node,28-proc,28-proc/n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node=1;#PJM 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proc=56	1-node,56-proc,56-proc/n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ja-JP" sz="20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node=4;#PJM 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proc=128	4-node,128-proc,32-proc/n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node=8;#PJM 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proc=256	8-node,256-proc,32-proc/n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#PJM -L node=8;#PJM --</a:t>
            </a:r>
            <a:r>
              <a:rPr lang="en-US" altLang="ja-JP" sz="20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0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proc=448	8-node,448-proc,56-proc/n</a:t>
            </a:r>
          </a:p>
        </p:txBody>
      </p:sp>
    </p:spTree>
    <p:extLst>
      <p:ext uri="{BB962C8B-B14F-4D97-AF65-F5344CB8AC3E}">
        <p14:creationId xmlns:p14="http://schemas.microsoft.com/office/powerpoint/2010/main" val="651886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2739A15-1D40-480B-BBF0-039BD040CB1F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ja-JP" sz="1000"/>
          </a:p>
        </p:txBody>
      </p:sp>
      <p:sp>
        <p:nvSpPr>
          <p:cNvPr id="138243" name="スライド番号プレースホルダ 3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1C49DDB-BD58-441F-904F-518FAAA1EF60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ja-JP" sz="1000"/>
          </a:p>
        </p:txBody>
      </p:sp>
      <p:sp>
        <p:nvSpPr>
          <p:cNvPr id="138244" name="スライド番号プレースホルダ 5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E263365-B39D-41DB-9827-C4C70E746B2B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ja-JP" sz="1000"/>
          </a:p>
        </p:txBody>
      </p:sp>
      <p:sp>
        <p:nvSpPr>
          <p:cNvPr id="138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0025" y="260350"/>
            <a:ext cx="9577388" cy="633413"/>
          </a:xfrm>
        </p:spPr>
        <p:txBody>
          <a:bodyPr/>
          <a:lstStyle/>
          <a:p>
            <a:pPr eaLnBrk="1" hangingPunct="1"/>
            <a:r>
              <a:rPr lang="ja-JP" altLang="en-US" sz="4000" b="1"/>
              <a:t>ジョブ投入</a:t>
            </a:r>
            <a:endParaRPr lang="ja-JP" altLang="en-US" sz="3200"/>
          </a:p>
        </p:txBody>
      </p:sp>
      <p:sp>
        <p:nvSpPr>
          <p:cNvPr id="138246" name="Text Box 3"/>
          <p:cNvSpPr txBox="1">
            <a:spLocks noChangeArrowheads="1"/>
          </p:cNvSpPr>
          <p:nvPr/>
        </p:nvSpPr>
        <p:spPr bwMode="auto">
          <a:xfrm>
            <a:off x="200025" y="1341438"/>
            <a:ext cx="9432925" cy="37861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&gt;$ cd /work/gt65/t65XXX/</a:t>
            </a:r>
            <a:r>
              <a:rPr lang="en-US" altLang="ja-JP" sz="2400" b="1" dirty="0" err="1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pFEM</a:t>
            </a:r>
            <a:r>
              <a:rPr lang="en-US" altLang="ja-JP" sz="24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/</a:t>
            </a:r>
            <a:r>
              <a:rPr lang="en-US" altLang="ja-JP" sz="2400" b="1" dirty="0" err="1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mpi</a:t>
            </a:r>
            <a:r>
              <a:rPr lang="en-US" altLang="ja-JP" sz="2400" b="1" dirty="0">
                <a:solidFill>
                  <a:srgbClr val="FF0000"/>
                </a:solidFill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/S1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&gt;$ </a:t>
            </a:r>
            <a:r>
              <a:rPr lang="en-US" altLang="ja-JP" sz="24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pjsub</a:t>
            </a:r>
            <a:r>
              <a:rPr lang="en-US" altLang="ja-JP" sz="24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hello.sh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&gt;$ cat </a:t>
            </a:r>
            <a:r>
              <a:rPr lang="en-US" altLang="ja-JP" sz="2400" b="1" dirty="0" err="1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hello.lst</a:t>
            </a:r>
            <a:endParaRPr lang="en-US" altLang="ja-JP" sz="24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 Hello World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 Hello World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 Hello World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ourier New" panose="02070309020205020404" pitchFamily="49" charset="0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  Hello World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latin typeface="Courier New" panose="02070309020205020404" pitchFamily="49" charset="0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138247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CE70C4-7095-478E-BF72-3E037D8946E2}" type="slidenum">
              <a:rPr lang="en-US" altLang="ja-JP" sz="10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ja-JP" sz="1000"/>
          </a:p>
        </p:txBody>
      </p:sp>
      <p:sp>
        <p:nvSpPr>
          <p:cNvPr id="139267" name="スライド番号プレースホルダ 3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42E9B04-28F9-413E-8F3C-86BCD7E1219F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ja-JP" sz="1000"/>
          </a:p>
        </p:txBody>
      </p:sp>
      <p:sp>
        <p:nvSpPr>
          <p:cNvPr id="139268" name="スライド番号プレースホルダ 5"/>
          <p:cNvSpPr txBox="1">
            <a:spLocks noGrp="1"/>
          </p:cNvSpPr>
          <p:nvPr/>
        </p:nvSpPr>
        <p:spPr bwMode="auto">
          <a:xfrm>
            <a:off x="7475538" y="6578600"/>
            <a:ext cx="24304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39D3486-530B-4E80-A582-58AD5E91FCDC}" type="slidenum">
              <a:rPr lang="en-US" altLang="ja-JP" sz="10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ja-JP" sz="1000"/>
          </a:p>
        </p:txBody>
      </p:sp>
      <p:sp>
        <p:nvSpPr>
          <p:cNvPr id="1392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0025" y="260350"/>
            <a:ext cx="9577388" cy="633413"/>
          </a:xfrm>
        </p:spPr>
        <p:txBody>
          <a:bodyPr/>
          <a:lstStyle/>
          <a:p>
            <a:pPr eaLnBrk="1" hangingPunct="1"/>
            <a:r>
              <a:rPr lang="ja-JP" altLang="en-US" sz="4000" b="1"/>
              <a:t>利用可能なキュー</a:t>
            </a:r>
            <a:endParaRPr lang="ja-JP" altLang="en-US" sz="3200"/>
          </a:p>
        </p:txBody>
      </p:sp>
      <p:sp>
        <p:nvSpPr>
          <p:cNvPr id="139270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44488" y="1341438"/>
            <a:ext cx="9036050" cy="935037"/>
          </a:xfrm>
          <a:noFill/>
        </p:spPr>
        <p:txBody>
          <a:bodyPr/>
          <a:lstStyle/>
          <a:p>
            <a:pPr eaLnBrk="1" hangingPunct="1"/>
            <a:r>
              <a:rPr lang="ja-JP" altLang="en-US" dirty="0"/>
              <a:t>以下の</a:t>
            </a:r>
            <a:r>
              <a:rPr lang="en-US" altLang="ja-JP" dirty="0"/>
              <a:t>2</a:t>
            </a:r>
            <a:r>
              <a:rPr lang="ja-JP" altLang="en-US" dirty="0"/>
              <a:t>種類のキューを利用可能</a:t>
            </a:r>
            <a:endParaRPr lang="en-US" altLang="ja-JP" dirty="0"/>
          </a:p>
          <a:p>
            <a:pPr eaLnBrk="1" hangingPunct="1"/>
            <a:r>
              <a:rPr lang="ja-JP" altLang="en-US" dirty="0"/>
              <a:t>最大</a:t>
            </a:r>
            <a:r>
              <a:rPr lang="en-US" altLang="ja-JP" dirty="0"/>
              <a:t>8</a:t>
            </a:r>
            <a:r>
              <a:rPr lang="ja-JP" altLang="en-US" dirty="0"/>
              <a:t>ノードを使える</a:t>
            </a:r>
          </a:p>
          <a:p>
            <a:pPr lvl="1" eaLnBrk="1" hangingPunct="1"/>
            <a:r>
              <a:rPr lang="en-US" altLang="ja-JP" b="1" dirty="0">
                <a:latin typeface="Courier New" panose="02070309020205020404" pitchFamily="49" charset="0"/>
              </a:rPr>
              <a:t>lecture	</a:t>
            </a:r>
            <a:endParaRPr lang="en-US" altLang="ja-JP" dirty="0"/>
          </a:p>
          <a:p>
            <a:pPr lvl="2" eaLnBrk="1" hangingPunct="1"/>
            <a:r>
              <a:rPr lang="en-US" altLang="ja-JP" dirty="0"/>
              <a:t>8</a:t>
            </a:r>
            <a:r>
              <a:rPr lang="ja-JP" altLang="en-US" dirty="0"/>
              <a:t>ノード（</a:t>
            </a:r>
            <a:r>
              <a:rPr lang="en-US" altLang="ja-JP" dirty="0"/>
              <a:t>448</a:t>
            </a:r>
            <a:r>
              <a:rPr lang="ja-JP" altLang="en-US" dirty="0"/>
              <a:t>コア），</a:t>
            </a:r>
            <a:r>
              <a:rPr lang="en-US" altLang="ja-JP" dirty="0"/>
              <a:t>15</a:t>
            </a:r>
            <a:r>
              <a:rPr lang="ja-JP" altLang="en-US" dirty="0"/>
              <a:t>分，アカウント有効期間中（一ヶ月後まで：今回は</a:t>
            </a:r>
            <a:r>
              <a:rPr lang="en-US" altLang="ja-JP" dirty="0"/>
              <a:t>2021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月末まで）利用可能</a:t>
            </a:r>
          </a:p>
          <a:p>
            <a:pPr lvl="2" eaLnBrk="1" hangingPunct="1"/>
            <a:r>
              <a:rPr lang="ja-JP" altLang="en-US" dirty="0"/>
              <a:t>全教育ユーザーで共有</a:t>
            </a:r>
          </a:p>
          <a:p>
            <a:pPr lvl="1" eaLnBrk="1" hangingPunct="1"/>
            <a:r>
              <a:rPr lang="en-US" altLang="ja-JP" b="1" dirty="0">
                <a:latin typeface="Courier New" panose="02070309020205020404" pitchFamily="49" charset="0"/>
              </a:rPr>
              <a:t>lecture5</a:t>
            </a:r>
            <a:r>
              <a:rPr lang="en-US" altLang="ja-JP" dirty="0"/>
              <a:t>	</a:t>
            </a:r>
          </a:p>
          <a:p>
            <a:pPr lvl="2" eaLnBrk="1" hangingPunct="1"/>
            <a:r>
              <a:rPr lang="en-US" altLang="ja-JP" dirty="0"/>
              <a:t>8</a:t>
            </a:r>
            <a:r>
              <a:rPr lang="ja-JP" altLang="en-US" dirty="0"/>
              <a:t>ノード（</a:t>
            </a:r>
            <a:r>
              <a:rPr lang="en-US" altLang="ja-JP" dirty="0"/>
              <a:t>448</a:t>
            </a:r>
            <a:r>
              <a:rPr lang="ja-JP" altLang="en-US" dirty="0"/>
              <a:t>コア），</a:t>
            </a:r>
            <a:r>
              <a:rPr lang="en-US" altLang="ja-JP" dirty="0"/>
              <a:t>15</a:t>
            </a:r>
            <a:r>
              <a:rPr lang="ja-JP" altLang="en-US" dirty="0"/>
              <a:t>分，講義・演習実施時間帯</a:t>
            </a:r>
            <a:endParaRPr lang="en-US" altLang="ja-JP" dirty="0"/>
          </a:p>
          <a:p>
            <a:pPr lvl="2" eaLnBrk="1" hangingPunct="1"/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lecture</a:t>
            </a:r>
            <a:r>
              <a:rPr lang="ja-JP" altLang="en-US" dirty="0"/>
              <a:t>よりは多くのジョブを投入可能（混み具合による）</a:t>
            </a:r>
            <a:endParaRPr lang="en-US" altLang="ja-JP" dirty="0"/>
          </a:p>
          <a:p>
            <a:pPr lvl="2" eaLnBrk="1" hangingPunct="1"/>
            <a:endParaRPr lang="ja-JP" altLang="en-US" dirty="0"/>
          </a:p>
          <a:p>
            <a:pPr eaLnBrk="1" hangingPunct="1"/>
            <a:endParaRPr lang="en-US" altLang="ja-JP" dirty="0"/>
          </a:p>
        </p:txBody>
      </p:sp>
      <p:sp>
        <p:nvSpPr>
          <p:cNvPr id="139271" name="日付プレースホルダー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/>
              <a:t>MPI Programming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標準デザイン">
  <a:themeElements>
    <a:clrScheme name="5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4833</TotalTime>
  <Words>1313</Words>
  <Application>Microsoft Office PowerPoint</Application>
  <PresentationFormat>A4 210 x 297 mm</PresentationFormat>
  <Paragraphs>260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Ｐゴシック</vt:lpstr>
      <vt:lpstr>ＭＳ Ｐ明朝</vt:lpstr>
      <vt:lpstr>ＭＳ ゴシック</vt:lpstr>
      <vt:lpstr>Arial</vt:lpstr>
      <vt:lpstr>Courier New</vt:lpstr>
      <vt:lpstr>標準デザイン</vt:lpstr>
      <vt:lpstr>5_標準デザイン</vt:lpstr>
      <vt:lpstr>ログイン，ディレクトリ作成 on OBCX</vt:lpstr>
      <vt:lpstr>ファイルコピー on OBCX</vt:lpstr>
      <vt:lpstr>まずはプログラムの例</vt:lpstr>
      <vt:lpstr>hello.f/c をコンパイルしてみよう！</vt:lpstr>
      <vt:lpstr>ジョブ実行</vt:lpstr>
      <vt:lpstr>ジョブスクリプト</vt:lpstr>
      <vt:lpstr>プロセス数</vt:lpstr>
      <vt:lpstr>ジョブ投入</vt:lpstr>
      <vt:lpstr>利用可能なキュー</vt:lpstr>
      <vt:lpstr>様々なコマンド</vt:lpstr>
      <vt:lpstr>PowerPoint プレゼンテーション</vt:lpstr>
      <vt:lpstr>PowerPoint プレゼンテーション</vt:lpstr>
    </vt:vector>
  </TitlesOfParts>
  <Company>東京大学大学院理学系研究科地球惑星科学専攻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MPIによるプログラミング概要</dc:title>
  <dc:creator>中島研吾</dc:creator>
  <cp:lastModifiedBy> </cp:lastModifiedBy>
  <cp:revision>222</cp:revision>
  <cp:lastPrinted>2017-05-14T07:46:16Z</cp:lastPrinted>
  <dcterms:created xsi:type="dcterms:W3CDTF">2008-07-25T01:20:25Z</dcterms:created>
  <dcterms:modified xsi:type="dcterms:W3CDTF">2021-01-24T23:10:25Z</dcterms:modified>
</cp:coreProperties>
</file>